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43891200" cy="32918400"/>
  <p:notesSz cx="9144000" cy="6858000"/>
  <p:defaultTextStyle>
    <a:defPPr>
      <a:defRPr lang="en-US"/>
    </a:defPPr>
    <a:lvl1pPr marL="0" algn="l" defTabSz="4388507" rtl="0" eaLnBrk="1" latinLnBrk="0" hangingPunct="1">
      <a:defRPr sz="8400" kern="1200">
        <a:solidFill>
          <a:schemeClr val="tx1"/>
        </a:solidFill>
        <a:latin typeface="+mn-lt"/>
        <a:ea typeface="+mn-ea"/>
        <a:cs typeface="+mn-cs"/>
      </a:defRPr>
    </a:lvl1pPr>
    <a:lvl2pPr marL="2194254" algn="l" defTabSz="4388507" rtl="0" eaLnBrk="1" latinLnBrk="0" hangingPunct="1">
      <a:defRPr sz="8400" kern="1200">
        <a:solidFill>
          <a:schemeClr val="tx1"/>
        </a:solidFill>
        <a:latin typeface="+mn-lt"/>
        <a:ea typeface="+mn-ea"/>
        <a:cs typeface="+mn-cs"/>
      </a:defRPr>
    </a:lvl2pPr>
    <a:lvl3pPr marL="4388507" algn="l" defTabSz="4388507" rtl="0" eaLnBrk="1" latinLnBrk="0" hangingPunct="1">
      <a:defRPr sz="8400" kern="1200">
        <a:solidFill>
          <a:schemeClr val="tx1"/>
        </a:solidFill>
        <a:latin typeface="+mn-lt"/>
        <a:ea typeface="+mn-ea"/>
        <a:cs typeface="+mn-cs"/>
      </a:defRPr>
    </a:lvl3pPr>
    <a:lvl4pPr marL="6582761" algn="l" defTabSz="4388507" rtl="0" eaLnBrk="1" latinLnBrk="0" hangingPunct="1">
      <a:defRPr sz="8400" kern="1200">
        <a:solidFill>
          <a:schemeClr val="tx1"/>
        </a:solidFill>
        <a:latin typeface="+mn-lt"/>
        <a:ea typeface="+mn-ea"/>
        <a:cs typeface="+mn-cs"/>
      </a:defRPr>
    </a:lvl4pPr>
    <a:lvl5pPr marL="8777013" algn="l" defTabSz="4388507" rtl="0" eaLnBrk="1" latinLnBrk="0" hangingPunct="1">
      <a:defRPr sz="8400" kern="1200">
        <a:solidFill>
          <a:schemeClr val="tx1"/>
        </a:solidFill>
        <a:latin typeface="+mn-lt"/>
        <a:ea typeface="+mn-ea"/>
        <a:cs typeface="+mn-cs"/>
      </a:defRPr>
    </a:lvl5pPr>
    <a:lvl6pPr marL="10971267" algn="l" defTabSz="4388507" rtl="0" eaLnBrk="1" latinLnBrk="0" hangingPunct="1">
      <a:defRPr sz="8400" kern="1200">
        <a:solidFill>
          <a:schemeClr val="tx1"/>
        </a:solidFill>
        <a:latin typeface="+mn-lt"/>
        <a:ea typeface="+mn-ea"/>
        <a:cs typeface="+mn-cs"/>
      </a:defRPr>
    </a:lvl6pPr>
    <a:lvl7pPr marL="13165520" algn="l" defTabSz="4388507" rtl="0" eaLnBrk="1" latinLnBrk="0" hangingPunct="1">
      <a:defRPr sz="8400" kern="1200">
        <a:solidFill>
          <a:schemeClr val="tx1"/>
        </a:solidFill>
        <a:latin typeface="+mn-lt"/>
        <a:ea typeface="+mn-ea"/>
        <a:cs typeface="+mn-cs"/>
      </a:defRPr>
    </a:lvl7pPr>
    <a:lvl8pPr marL="15359782" algn="l" defTabSz="4388507" rtl="0" eaLnBrk="1" latinLnBrk="0" hangingPunct="1">
      <a:defRPr sz="8400" kern="1200">
        <a:solidFill>
          <a:schemeClr val="tx1"/>
        </a:solidFill>
        <a:latin typeface="+mn-lt"/>
        <a:ea typeface="+mn-ea"/>
        <a:cs typeface="+mn-cs"/>
      </a:defRPr>
    </a:lvl8pPr>
    <a:lvl9pPr marL="17554034" algn="l" defTabSz="4388507" rtl="0" eaLnBrk="1" latinLnBrk="0" hangingPunct="1">
      <a:defRPr sz="84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E001B95-38F3-48F8-A4B1-F41198A58B27}">
          <p14:sldIdLst>
            <p14:sldId id="257"/>
          </p14:sldIdLst>
        </p14:section>
      </p14:sectionLst>
    </p:ext>
    <p:ext uri="{EFAFB233-063F-42B5-8137-9DF3F51BA10A}">
      <p15:sldGuideLst xmlns:p15="http://schemas.microsoft.com/office/powerpoint/2012/main">
        <p15:guide id="1" orient="horz" pos="2777" userDrawn="1">
          <p15:clr>
            <a:srgbClr val="A4A3A4"/>
          </p15:clr>
        </p15:guide>
        <p15:guide id="2" pos="3456" userDrawn="1">
          <p15:clr>
            <a:srgbClr val="A4A3A4"/>
          </p15:clr>
        </p15:guide>
        <p15:guide id="3" orient="horz" pos="8888" userDrawn="1">
          <p15:clr>
            <a:srgbClr val="A4A3A4"/>
          </p15:clr>
        </p15:guide>
        <p15:guide id="4" pos="12441" userDrawn="1">
          <p15:clr>
            <a:srgbClr val="A4A3A4"/>
          </p15:clr>
        </p15:guide>
        <p15:guide id="5" orient="horz" pos="3240" userDrawn="1">
          <p15:clr>
            <a:srgbClr val="A4A3A4"/>
          </p15:clr>
        </p15:guide>
        <p15:guide id="6" orient="horz" pos="10368" userDrawn="1">
          <p15:clr>
            <a:srgbClr val="A4A3A4"/>
          </p15:clr>
        </p15:guide>
        <p15:guide id="7" pos="3840" userDrawn="1">
          <p15:clr>
            <a:srgbClr val="A4A3A4"/>
          </p15:clr>
        </p15:guide>
        <p15:guide id="8"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6716" autoAdjust="0"/>
  </p:normalViewPr>
  <p:slideViewPr>
    <p:cSldViewPr>
      <p:cViewPr>
        <p:scale>
          <a:sx n="33" d="100"/>
          <a:sy n="33" d="100"/>
        </p:scale>
        <p:origin x="78" y="-1050"/>
      </p:cViewPr>
      <p:guideLst>
        <p:guide orient="horz" pos="2777"/>
        <p:guide pos="3456"/>
        <p:guide orient="horz" pos="8888"/>
        <p:guide pos="12441"/>
        <p:guide orient="horz" pos="3240"/>
        <p:guide orient="horz" pos="10368"/>
        <p:guide pos="3840"/>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BAAA2489-BB4A-436B-B67F-8FCA2AD2FF07}" type="datetimeFigureOut">
              <a:rPr lang="en-US" smtClean="0"/>
              <a:t>8/9/2019</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403C94EF-82B8-4A84-A237-ACE6DBD71383}" type="slidenum">
              <a:rPr lang="en-US" smtClean="0"/>
              <a:t>‹#›</a:t>
            </a:fld>
            <a:endParaRPr lang="en-US"/>
          </a:p>
        </p:txBody>
      </p:sp>
    </p:spTree>
    <p:extLst>
      <p:ext uri="{BB962C8B-B14F-4D97-AF65-F5344CB8AC3E}">
        <p14:creationId xmlns:p14="http://schemas.microsoft.com/office/powerpoint/2010/main" val="14461127"/>
      </p:ext>
    </p:extLst>
  </p:cSld>
  <p:clrMap bg1="lt1" tx1="dk1" bg2="lt2" tx2="dk2" accent1="accent1" accent2="accent2" accent3="accent3" accent4="accent4" accent5="accent5" accent6="accent6" hlink="hlink" folHlink="folHlink"/>
  <p:notesStyle>
    <a:lvl1pPr marL="0" algn="l" defTabSz="4388507" rtl="0" eaLnBrk="1" latinLnBrk="0" hangingPunct="1">
      <a:defRPr sz="5929" kern="1200">
        <a:solidFill>
          <a:schemeClr val="tx1"/>
        </a:solidFill>
        <a:latin typeface="+mn-lt"/>
        <a:ea typeface="+mn-ea"/>
        <a:cs typeface="+mn-cs"/>
      </a:defRPr>
    </a:lvl1pPr>
    <a:lvl2pPr marL="2194254" algn="l" defTabSz="4388507" rtl="0" eaLnBrk="1" latinLnBrk="0" hangingPunct="1">
      <a:defRPr sz="5929" kern="1200">
        <a:solidFill>
          <a:schemeClr val="tx1"/>
        </a:solidFill>
        <a:latin typeface="+mn-lt"/>
        <a:ea typeface="+mn-ea"/>
        <a:cs typeface="+mn-cs"/>
      </a:defRPr>
    </a:lvl2pPr>
    <a:lvl3pPr marL="4388507" algn="l" defTabSz="4388507" rtl="0" eaLnBrk="1" latinLnBrk="0" hangingPunct="1">
      <a:defRPr sz="5929" kern="1200">
        <a:solidFill>
          <a:schemeClr val="tx1"/>
        </a:solidFill>
        <a:latin typeface="+mn-lt"/>
        <a:ea typeface="+mn-ea"/>
        <a:cs typeface="+mn-cs"/>
      </a:defRPr>
    </a:lvl3pPr>
    <a:lvl4pPr marL="6582761" algn="l" defTabSz="4388507" rtl="0" eaLnBrk="1" latinLnBrk="0" hangingPunct="1">
      <a:defRPr sz="5929" kern="1200">
        <a:solidFill>
          <a:schemeClr val="tx1"/>
        </a:solidFill>
        <a:latin typeface="+mn-lt"/>
        <a:ea typeface="+mn-ea"/>
        <a:cs typeface="+mn-cs"/>
      </a:defRPr>
    </a:lvl4pPr>
    <a:lvl5pPr marL="8777013" algn="l" defTabSz="4388507" rtl="0" eaLnBrk="1" latinLnBrk="0" hangingPunct="1">
      <a:defRPr sz="5929" kern="1200">
        <a:solidFill>
          <a:schemeClr val="tx1"/>
        </a:solidFill>
        <a:latin typeface="+mn-lt"/>
        <a:ea typeface="+mn-ea"/>
        <a:cs typeface="+mn-cs"/>
      </a:defRPr>
    </a:lvl5pPr>
    <a:lvl6pPr marL="10971267" algn="l" defTabSz="4388507" rtl="0" eaLnBrk="1" latinLnBrk="0" hangingPunct="1">
      <a:defRPr sz="5929" kern="1200">
        <a:solidFill>
          <a:schemeClr val="tx1"/>
        </a:solidFill>
        <a:latin typeface="+mn-lt"/>
        <a:ea typeface="+mn-ea"/>
        <a:cs typeface="+mn-cs"/>
      </a:defRPr>
    </a:lvl6pPr>
    <a:lvl7pPr marL="13165520" algn="l" defTabSz="4388507" rtl="0" eaLnBrk="1" latinLnBrk="0" hangingPunct="1">
      <a:defRPr sz="5929" kern="1200">
        <a:solidFill>
          <a:schemeClr val="tx1"/>
        </a:solidFill>
        <a:latin typeface="+mn-lt"/>
        <a:ea typeface="+mn-ea"/>
        <a:cs typeface="+mn-cs"/>
      </a:defRPr>
    </a:lvl7pPr>
    <a:lvl8pPr marL="15359782" algn="l" defTabSz="4388507" rtl="0" eaLnBrk="1" latinLnBrk="0" hangingPunct="1">
      <a:defRPr sz="5929" kern="1200">
        <a:solidFill>
          <a:schemeClr val="tx1"/>
        </a:solidFill>
        <a:latin typeface="+mn-lt"/>
        <a:ea typeface="+mn-ea"/>
        <a:cs typeface="+mn-cs"/>
      </a:defRPr>
    </a:lvl8pPr>
    <a:lvl9pPr marL="17554034" algn="l" defTabSz="4388507" rtl="0" eaLnBrk="1" latinLnBrk="0" hangingPunct="1">
      <a:defRPr sz="592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F82CAA-71A9-45F9-9311-D9658F3FB8AC}" type="slidenum">
              <a:rPr lang="en-US" smtClean="0"/>
              <a:t>1</a:t>
            </a:fld>
            <a:endParaRPr lang="en-US"/>
          </a:p>
        </p:txBody>
      </p:sp>
    </p:spTree>
    <p:extLst>
      <p:ext uri="{BB962C8B-B14F-4D97-AF65-F5344CB8AC3E}">
        <p14:creationId xmlns:p14="http://schemas.microsoft.com/office/powerpoint/2010/main" val="2107032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9"/>
            <a:ext cx="37307520" cy="7056117"/>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1522558" indent="0" algn="ctr">
              <a:buNone/>
              <a:defRPr>
                <a:solidFill>
                  <a:schemeClr val="tx1">
                    <a:tint val="75000"/>
                  </a:schemeClr>
                </a:solidFill>
              </a:defRPr>
            </a:lvl2pPr>
            <a:lvl3pPr marL="3045117" indent="0" algn="ctr">
              <a:buNone/>
              <a:defRPr>
                <a:solidFill>
                  <a:schemeClr val="tx1">
                    <a:tint val="75000"/>
                  </a:schemeClr>
                </a:solidFill>
              </a:defRPr>
            </a:lvl3pPr>
            <a:lvl4pPr marL="4567675" indent="0" algn="ctr">
              <a:buNone/>
              <a:defRPr>
                <a:solidFill>
                  <a:schemeClr val="tx1">
                    <a:tint val="75000"/>
                  </a:schemeClr>
                </a:solidFill>
              </a:defRPr>
            </a:lvl4pPr>
            <a:lvl5pPr marL="6090233" indent="0" algn="ctr">
              <a:buNone/>
              <a:defRPr>
                <a:solidFill>
                  <a:schemeClr val="tx1">
                    <a:tint val="75000"/>
                  </a:schemeClr>
                </a:solidFill>
              </a:defRPr>
            </a:lvl5pPr>
            <a:lvl6pPr marL="7612792" indent="0" algn="ctr">
              <a:buNone/>
              <a:defRPr>
                <a:solidFill>
                  <a:schemeClr val="tx1">
                    <a:tint val="75000"/>
                  </a:schemeClr>
                </a:solidFill>
              </a:defRPr>
            </a:lvl6pPr>
            <a:lvl7pPr marL="9135351" indent="0" algn="ctr">
              <a:buNone/>
              <a:defRPr>
                <a:solidFill>
                  <a:schemeClr val="tx1">
                    <a:tint val="75000"/>
                  </a:schemeClr>
                </a:solidFill>
              </a:defRPr>
            </a:lvl7pPr>
            <a:lvl8pPr marL="10657915" indent="0" algn="ctr">
              <a:buNone/>
              <a:defRPr>
                <a:solidFill>
                  <a:schemeClr val="tx1">
                    <a:tint val="75000"/>
                  </a:schemeClr>
                </a:solidFill>
              </a:defRPr>
            </a:lvl8pPr>
            <a:lvl9pPr marL="121804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87680F-84FE-412B-9579-AEE747DCC51D}" type="datetimeFigureOut">
              <a:rPr lang="en-US" smtClean="0"/>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A6DE3C-2D72-4EA3-AAC0-0DBCA7398A13}" type="slidenum">
              <a:rPr lang="en-US" smtClean="0"/>
              <a:t>‹#›</a:t>
            </a:fld>
            <a:endParaRPr lang="en-US"/>
          </a:p>
        </p:txBody>
      </p:sp>
    </p:spTree>
    <p:extLst>
      <p:ext uri="{BB962C8B-B14F-4D97-AF65-F5344CB8AC3E}">
        <p14:creationId xmlns:p14="http://schemas.microsoft.com/office/powerpoint/2010/main" val="2566871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87680F-84FE-412B-9579-AEE747DCC51D}" type="datetimeFigureOut">
              <a:rPr lang="en-US" smtClean="0"/>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A6DE3C-2D72-4EA3-AAC0-0DBCA7398A13}" type="slidenum">
              <a:rPr lang="en-US" smtClean="0"/>
              <a:t>‹#›</a:t>
            </a:fld>
            <a:endParaRPr lang="en-US"/>
          </a:p>
        </p:txBody>
      </p:sp>
    </p:spTree>
    <p:extLst>
      <p:ext uri="{BB962C8B-B14F-4D97-AF65-F5344CB8AC3E}">
        <p14:creationId xmlns:p14="http://schemas.microsoft.com/office/powerpoint/2010/main" val="3576132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72"/>
            <a:ext cx="9875520" cy="280873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72"/>
            <a:ext cx="28895040" cy="28087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87680F-84FE-412B-9579-AEE747DCC51D}" type="datetimeFigureOut">
              <a:rPr lang="en-US" smtClean="0"/>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A6DE3C-2D72-4EA3-AAC0-0DBCA7398A13}" type="slidenum">
              <a:rPr lang="en-US" smtClean="0"/>
              <a:t>‹#›</a:t>
            </a:fld>
            <a:endParaRPr lang="en-US"/>
          </a:p>
        </p:txBody>
      </p:sp>
    </p:spTree>
    <p:extLst>
      <p:ext uri="{BB962C8B-B14F-4D97-AF65-F5344CB8AC3E}">
        <p14:creationId xmlns:p14="http://schemas.microsoft.com/office/powerpoint/2010/main" val="411748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87680F-84FE-412B-9579-AEE747DCC51D}" type="datetimeFigureOut">
              <a:rPr lang="en-US" smtClean="0"/>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A6DE3C-2D72-4EA3-AAC0-0DBCA7398A13}" type="slidenum">
              <a:rPr lang="en-US" smtClean="0"/>
              <a:t>‹#›</a:t>
            </a:fld>
            <a:endParaRPr lang="en-US"/>
          </a:p>
        </p:txBody>
      </p:sp>
    </p:spTree>
    <p:extLst>
      <p:ext uri="{BB962C8B-B14F-4D97-AF65-F5344CB8AC3E}">
        <p14:creationId xmlns:p14="http://schemas.microsoft.com/office/powerpoint/2010/main" val="171815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4" y="21153123"/>
            <a:ext cx="37307520" cy="6537960"/>
          </a:xfrm>
        </p:spPr>
        <p:txBody>
          <a:bodyPr anchor="t"/>
          <a:lstStyle>
            <a:lvl1pPr algn="l">
              <a:defRPr sz="13371" b="1" cap="all"/>
            </a:lvl1pPr>
          </a:lstStyle>
          <a:p>
            <a:r>
              <a:rPr lang="en-US"/>
              <a:t>Click to edit Master title style</a:t>
            </a:r>
          </a:p>
        </p:txBody>
      </p:sp>
      <p:sp>
        <p:nvSpPr>
          <p:cNvPr id="3" name="Text Placeholder 2"/>
          <p:cNvSpPr>
            <a:spLocks noGrp="1"/>
          </p:cNvSpPr>
          <p:nvPr>
            <p:ph type="body" idx="1"/>
          </p:nvPr>
        </p:nvSpPr>
        <p:spPr>
          <a:xfrm>
            <a:off x="3467104" y="13952223"/>
            <a:ext cx="37307520" cy="7200900"/>
          </a:xfrm>
        </p:spPr>
        <p:txBody>
          <a:bodyPr anchor="b"/>
          <a:lstStyle>
            <a:lvl1pPr marL="0" indent="0">
              <a:buNone/>
              <a:defRPr sz="6343">
                <a:solidFill>
                  <a:schemeClr val="tx1">
                    <a:tint val="75000"/>
                  </a:schemeClr>
                </a:solidFill>
              </a:defRPr>
            </a:lvl1pPr>
            <a:lvl2pPr marL="1522558" indent="0">
              <a:buNone/>
              <a:defRPr sz="5828">
                <a:solidFill>
                  <a:schemeClr val="tx1">
                    <a:tint val="75000"/>
                  </a:schemeClr>
                </a:solidFill>
              </a:defRPr>
            </a:lvl2pPr>
            <a:lvl3pPr marL="3045117" indent="0">
              <a:buNone/>
              <a:defRPr sz="5314">
                <a:solidFill>
                  <a:schemeClr val="tx1">
                    <a:tint val="75000"/>
                  </a:schemeClr>
                </a:solidFill>
              </a:defRPr>
            </a:lvl3pPr>
            <a:lvl4pPr marL="4567675" indent="0">
              <a:buNone/>
              <a:defRPr sz="4628">
                <a:solidFill>
                  <a:schemeClr val="tx1">
                    <a:tint val="75000"/>
                  </a:schemeClr>
                </a:solidFill>
              </a:defRPr>
            </a:lvl4pPr>
            <a:lvl5pPr marL="6090233" indent="0">
              <a:buNone/>
              <a:defRPr sz="4628">
                <a:solidFill>
                  <a:schemeClr val="tx1">
                    <a:tint val="75000"/>
                  </a:schemeClr>
                </a:solidFill>
              </a:defRPr>
            </a:lvl5pPr>
            <a:lvl6pPr marL="7612792" indent="0">
              <a:buNone/>
              <a:defRPr sz="4628">
                <a:solidFill>
                  <a:schemeClr val="tx1">
                    <a:tint val="75000"/>
                  </a:schemeClr>
                </a:solidFill>
              </a:defRPr>
            </a:lvl6pPr>
            <a:lvl7pPr marL="9135351" indent="0">
              <a:buNone/>
              <a:defRPr sz="4628">
                <a:solidFill>
                  <a:schemeClr val="tx1">
                    <a:tint val="75000"/>
                  </a:schemeClr>
                </a:solidFill>
              </a:defRPr>
            </a:lvl7pPr>
            <a:lvl8pPr marL="10657915" indent="0">
              <a:buNone/>
              <a:defRPr sz="4628">
                <a:solidFill>
                  <a:schemeClr val="tx1">
                    <a:tint val="75000"/>
                  </a:schemeClr>
                </a:solidFill>
              </a:defRPr>
            </a:lvl8pPr>
            <a:lvl9pPr marL="12180473" indent="0">
              <a:buNone/>
              <a:defRPr sz="462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7680F-84FE-412B-9579-AEE747DCC51D}" type="datetimeFigureOut">
              <a:rPr lang="en-US" smtClean="0"/>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A6DE3C-2D72-4EA3-AAC0-0DBCA7398A13}" type="slidenum">
              <a:rPr lang="en-US" smtClean="0"/>
              <a:t>‹#›</a:t>
            </a:fld>
            <a:endParaRPr lang="en-US"/>
          </a:p>
        </p:txBody>
      </p:sp>
    </p:spTree>
    <p:extLst>
      <p:ext uri="{BB962C8B-B14F-4D97-AF65-F5344CB8AC3E}">
        <p14:creationId xmlns:p14="http://schemas.microsoft.com/office/powerpoint/2010/main" val="2058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6"/>
            <a:ext cx="19385280" cy="21724623"/>
          </a:xfrm>
        </p:spPr>
        <p:txBody>
          <a:bodyPr/>
          <a:lstStyle>
            <a:lvl1pPr>
              <a:defRPr sz="9257"/>
            </a:lvl1pPr>
            <a:lvl2pPr>
              <a:defRPr sz="8228"/>
            </a:lvl2pPr>
            <a:lvl3pPr>
              <a:defRPr sz="6343"/>
            </a:lvl3pPr>
            <a:lvl4pPr>
              <a:defRPr sz="5828"/>
            </a:lvl4pPr>
            <a:lvl5pPr>
              <a:defRPr sz="5828"/>
            </a:lvl5pPr>
            <a:lvl6pPr>
              <a:defRPr sz="5828"/>
            </a:lvl6pPr>
            <a:lvl7pPr>
              <a:defRPr sz="5828"/>
            </a:lvl7pPr>
            <a:lvl8pPr>
              <a:defRPr sz="5828"/>
            </a:lvl8pPr>
            <a:lvl9pPr>
              <a:defRPr sz="58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6"/>
            <a:ext cx="19385280" cy="21724623"/>
          </a:xfrm>
        </p:spPr>
        <p:txBody>
          <a:bodyPr/>
          <a:lstStyle>
            <a:lvl1pPr>
              <a:defRPr sz="9257"/>
            </a:lvl1pPr>
            <a:lvl2pPr>
              <a:defRPr sz="8228"/>
            </a:lvl2pPr>
            <a:lvl3pPr>
              <a:defRPr sz="6343"/>
            </a:lvl3pPr>
            <a:lvl4pPr>
              <a:defRPr sz="5828"/>
            </a:lvl4pPr>
            <a:lvl5pPr>
              <a:defRPr sz="5828"/>
            </a:lvl5pPr>
            <a:lvl6pPr>
              <a:defRPr sz="5828"/>
            </a:lvl6pPr>
            <a:lvl7pPr>
              <a:defRPr sz="5828"/>
            </a:lvl7pPr>
            <a:lvl8pPr>
              <a:defRPr sz="5828"/>
            </a:lvl8pPr>
            <a:lvl9pPr>
              <a:defRPr sz="58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87680F-84FE-412B-9579-AEE747DCC51D}" type="datetimeFigureOut">
              <a:rPr lang="en-US" smtClean="0"/>
              <a:t>8/9/2019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A6DE3C-2D72-4EA3-AAC0-0DBCA7398A13}" type="slidenum">
              <a:rPr lang="en-US" smtClean="0"/>
              <a:t>‹#›</a:t>
            </a:fld>
            <a:endParaRPr lang="en-US"/>
          </a:p>
        </p:txBody>
      </p:sp>
    </p:spTree>
    <p:extLst>
      <p:ext uri="{BB962C8B-B14F-4D97-AF65-F5344CB8AC3E}">
        <p14:creationId xmlns:p14="http://schemas.microsoft.com/office/powerpoint/2010/main" val="2827366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5" y="7368543"/>
            <a:ext cx="19392904" cy="3070854"/>
          </a:xfrm>
        </p:spPr>
        <p:txBody>
          <a:bodyPr anchor="b"/>
          <a:lstStyle>
            <a:lvl1pPr marL="0" indent="0">
              <a:buNone/>
              <a:defRPr sz="8228" b="1"/>
            </a:lvl1pPr>
            <a:lvl2pPr marL="1522558" indent="0">
              <a:buNone/>
              <a:defRPr sz="6343" b="1"/>
            </a:lvl2pPr>
            <a:lvl3pPr marL="3045117" indent="0">
              <a:buNone/>
              <a:defRPr sz="5828" b="1"/>
            </a:lvl3pPr>
            <a:lvl4pPr marL="4567675" indent="0">
              <a:buNone/>
              <a:defRPr sz="5314" b="1"/>
            </a:lvl4pPr>
            <a:lvl5pPr marL="6090233" indent="0">
              <a:buNone/>
              <a:defRPr sz="5314" b="1"/>
            </a:lvl5pPr>
            <a:lvl6pPr marL="7612792" indent="0">
              <a:buNone/>
              <a:defRPr sz="5314" b="1"/>
            </a:lvl6pPr>
            <a:lvl7pPr marL="9135351" indent="0">
              <a:buNone/>
              <a:defRPr sz="5314" b="1"/>
            </a:lvl7pPr>
            <a:lvl8pPr marL="10657915" indent="0">
              <a:buNone/>
              <a:defRPr sz="5314" b="1"/>
            </a:lvl8pPr>
            <a:lvl9pPr marL="12180473" indent="0">
              <a:buNone/>
              <a:defRPr sz="5314" b="1"/>
            </a:lvl9pPr>
          </a:lstStyle>
          <a:p>
            <a:pPr lvl="0"/>
            <a:r>
              <a:rPr lang="en-US"/>
              <a:t>Click to edit Master text styles</a:t>
            </a:r>
          </a:p>
        </p:txBody>
      </p:sp>
      <p:sp>
        <p:nvSpPr>
          <p:cNvPr id="4" name="Content Placeholder 3"/>
          <p:cNvSpPr>
            <a:spLocks noGrp="1"/>
          </p:cNvSpPr>
          <p:nvPr>
            <p:ph sz="half" idx="2"/>
          </p:nvPr>
        </p:nvSpPr>
        <p:spPr>
          <a:xfrm>
            <a:off x="2194565" y="10439397"/>
            <a:ext cx="19392904" cy="18966186"/>
          </a:xfrm>
        </p:spPr>
        <p:txBody>
          <a:bodyPr/>
          <a:lstStyle>
            <a:lvl1pPr>
              <a:defRPr sz="8228"/>
            </a:lvl1pPr>
            <a:lvl2pPr>
              <a:defRPr sz="6343"/>
            </a:lvl2pPr>
            <a:lvl3pPr>
              <a:defRPr sz="5828"/>
            </a:lvl3pPr>
            <a:lvl4pPr>
              <a:defRPr sz="5314"/>
            </a:lvl4pPr>
            <a:lvl5pPr>
              <a:defRPr sz="5314"/>
            </a:lvl5pPr>
            <a:lvl6pPr>
              <a:defRPr sz="5314"/>
            </a:lvl6pPr>
            <a:lvl7pPr>
              <a:defRPr sz="5314"/>
            </a:lvl7pPr>
            <a:lvl8pPr>
              <a:defRPr sz="5314"/>
            </a:lvl8pPr>
            <a:lvl9pPr>
              <a:defRPr sz="53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4" y="7368543"/>
            <a:ext cx="19400520" cy="3070854"/>
          </a:xfrm>
        </p:spPr>
        <p:txBody>
          <a:bodyPr anchor="b"/>
          <a:lstStyle>
            <a:lvl1pPr marL="0" indent="0">
              <a:buNone/>
              <a:defRPr sz="8228" b="1"/>
            </a:lvl1pPr>
            <a:lvl2pPr marL="1522558" indent="0">
              <a:buNone/>
              <a:defRPr sz="6343" b="1"/>
            </a:lvl2pPr>
            <a:lvl3pPr marL="3045117" indent="0">
              <a:buNone/>
              <a:defRPr sz="5828" b="1"/>
            </a:lvl3pPr>
            <a:lvl4pPr marL="4567675" indent="0">
              <a:buNone/>
              <a:defRPr sz="5314" b="1"/>
            </a:lvl4pPr>
            <a:lvl5pPr marL="6090233" indent="0">
              <a:buNone/>
              <a:defRPr sz="5314" b="1"/>
            </a:lvl5pPr>
            <a:lvl6pPr marL="7612792" indent="0">
              <a:buNone/>
              <a:defRPr sz="5314" b="1"/>
            </a:lvl6pPr>
            <a:lvl7pPr marL="9135351" indent="0">
              <a:buNone/>
              <a:defRPr sz="5314" b="1"/>
            </a:lvl7pPr>
            <a:lvl8pPr marL="10657915" indent="0">
              <a:buNone/>
              <a:defRPr sz="5314" b="1"/>
            </a:lvl8pPr>
            <a:lvl9pPr marL="12180473" indent="0">
              <a:buNone/>
              <a:defRPr sz="5314" b="1"/>
            </a:lvl9pPr>
          </a:lstStyle>
          <a:p>
            <a:pPr lvl="0"/>
            <a:r>
              <a:rPr lang="en-US"/>
              <a:t>Click to edit Master text styles</a:t>
            </a:r>
          </a:p>
        </p:txBody>
      </p:sp>
      <p:sp>
        <p:nvSpPr>
          <p:cNvPr id="6" name="Content Placeholder 5"/>
          <p:cNvSpPr>
            <a:spLocks noGrp="1"/>
          </p:cNvSpPr>
          <p:nvPr>
            <p:ph sz="quarter" idx="4"/>
          </p:nvPr>
        </p:nvSpPr>
        <p:spPr>
          <a:xfrm>
            <a:off x="22296124" y="10439397"/>
            <a:ext cx="19400520" cy="18966186"/>
          </a:xfrm>
        </p:spPr>
        <p:txBody>
          <a:bodyPr/>
          <a:lstStyle>
            <a:lvl1pPr>
              <a:defRPr sz="8228"/>
            </a:lvl1pPr>
            <a:lvl2pPr>
              <a:defRPr sz="6343"/>
            </a:lvl2pPr>
            <a:lvl3pPr>
              <a:defRPr sz="5828"/>
            </a:lvl3pPr>
            <a:lvl4pPr>
              <a:defRPr sz="5314"/>
            </a:lvl4pPr>
            <a:lvl5pPr>
              <a:defRPr sz="5314"/>
            </a:lvl5pPr>
            <a:lvl6pPr>
              <a:defRPr sz="5314"/>
            </a:lvl6pPr>
            <a:lvl7pPr>
              <a:defRPr sz="5314"/>
            </a:lvl7pPr>
            <a:lvl8pPr>
              <a:defRPr sz="5314"/>
            </a:lvl8pPr>
            <a:lvl9pPr>
              <a:defRPr sz="53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87680F-84FE-412B-9579-AEE747DCC51D}" type="datetimeFigureOut">
              <a:rPr lang="en-US" smtClean="0"/>
              <a:t>8/9/2019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A6DE3C-2D72-4EA3-AAC0-0DBCA7398A13}" type="slidenum">
              <a:rPr lang="en-US" smtClean="0"/>
              <a:t>‹#›</a:t>
            </a:fld>
            <a:endParaRPr lang="en-US"/>
          </a:p>
        </p:txBody>
      </p:sp>
    </p:spTree>
    <p:extLst>
      <p:ext uri="{BB962C8B-B14F-4D97-AF65-F5344CB8AC3E}">
        <p14:creationId xmlns:p14="http://schemas.microsoft.com/office/powerpoint/2010/main" val="270531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87680F-84FE-412B-9579-AEE747DCC51D}" type="datetimeFigureOut">
              <a:rPr lang="en-US" smtClean="0"/>
              <a:t>8/9/2019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A6DE3C-2D72-4EA3-AAC0-0DBCA7398A13}" type="slidenum">
              <a:rPr lang="en-US" smtClean="0"/>
              <a:t>‹#›</a:t>
            </a:fld>
            <a:endParaRPr lang="en-US"/>
          </a:p>
        </p:txBody>
      </p:sp>
    </p:spTree>
    <p:extLst>
      <p:ext uri="{BB962C8B-B14F-4D97-AF65-F5344CB8AC3E}">
        <p14:creationId xmlns:p14="http://schemas.microsoft.com/office/powerpoint/2010/main" val="1221973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87680F-84FE-412B-9579-AEE747DCC51D}" type="datetimeFigureOut">
              <a:rPr lang="en-US" smtClean="0"/>
              <a:t>8/9/2019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A6DE3C-2D72-4EA3-AAC0-0DBCA7398A13}" type="slidenum">
              <a:rPr lang="en-US" smtClean="0"/>
              <a:t>‹#›</a:t>
            </a:fld>
            <a:endParaRPr lang="en-US"/>
          </a:p>
        </p:txBody>
      </p:sp>
    </p:spTree>
    <p:extLst>
      <p:ext uri="{BB962C8B-B14F-4D97-AF65-F5344CB8AC3E}">
        <p14:creationId xmlns:p14="http://schemas.microsoft.com/office/powerpoint/2010/main" val="1954920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0643"/>
            <a:ext cx="14439904" cy="5577840"/>
          </a:xfrm>
        </p:spPr>
        <p:txBody>
          <a:bodyPr anchor="b"/>
          <a:lstStyle>
            <a:lvl1pPr algn="l">
              <a:defRPr sz="6343" b="1"/>
            </a:lvl1pPr>
          </a:lstStyle>
          <a:p>
            <a:r>
              <a:rPr lang="en-US"/>
              <a:t>Click to edit Master title style</a:t>
            </a:r>
          </a:p>
        </p:txBody>
      </p:sp>
      <p:sp>
        <p:nvSpPr>
          <p:cNvPr id="3" name="Content Placeholder 2"/>
          <p:cNvSpPr>
            <a:spLocks noGrp="1"/>
          </p:cNvSpPr>
          <p:nvPr>
            <p:ph idx="1"/>
          </p:nvPr>
        </p:nvSpPr>
        <p:spPr>
          <a:xfrm>
            <a:off x="17160240" y="1310643"/>
            <a:ext cx="24536400" cy="28094940"/>
          </a:xfrm>
        </p:spPr>
        <p:txBody>
          <a:bodyPr/>
          <a:lstStyle>
            <a:lvl1pPr>
              <a:defRPr sz="10457"/>
            </a:lvl1pPr>
            <a:lvl2pPr>
              <a:defRPr sz="9257"/>
            </a:lvl2pPr>
            <a:lvl3pPr>
              <a:defRPr sz="8228"/>
            </a:lvl3pPr>
            <a:lvl4pPr>
              <a:defRPr sz="6343"/>
            </a:lvl4pPr>
            <a:lvl5pPr>
              <a:defRPr sz="6343"/>
            </a:lvl5pPr>
            <a:lvl6pPr>
              <a:defRPr sz="6343"/>
            </a:lvl6pPr>
            <a:lvl7pPr>
              <a:defRPr sz="6343"/>
            </a:lvl7pPr>
            <a:lvl8pPr>
              <a:defRPr sz="6343"/>
            </a:lvl8pPr>
            <a:lvl9pPr>
              <a:defRPr sz="63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0" y="6888483"/>
            <a:ext cx="14439904" cy="22517100"/>
          </a:xfrm>
        </p:spPr>
        <p:txBody>
          <a:bodyPr/>
          <a:lstStyle>
            <a:lvl1pPr marL="0" indent="0">
              <a:buNone/>
              <a:defRPr sz="4628"/>
            </a:lvl1pPr>
            <a:lvl2pPr marL="1522558" indent="0">
              <a:buNone/>
              <a:defRPr sz="4114"/>
            </a:lvl2pPr>
            <a:lvl3pPr marL="3045117" indent="0">
              <a:buNone/>
              <a:defRPr sz="3428"/>
            </a:lvl3pPr>
            <a:lvl4pPr marL="4567675" indent="0">
              <a:buNone/>
              <a:defRPr sz="2914"/>
            </a:lvl4pPr>
            <a:lvl5pPr marL="6090233" indent="0">
              <a:buNone/>
              <a:defRPr sz="2914"/>
            </a:lvl5pPr>
            <a:lvl6pPr marL="7612792" indent="0">
              <a:buNone/>
              <a:defRPr sz="2914"/>
            </a:lvl6pPr>
            <a:lvl7pPr marL="9135351" indent="0">
              <a:buNone/>
              <a:defRPr sz="2914"/>
            </a:lvl7pPr>
            <a:lvl8pPr marL="10657915" indent="0">
              <a:buNone/>
              <a:defRPr sz="2914"/>
            </a:lvl8pPr>
            <a:lvl9pPr marL="12180473" indent="0">
              <a:buNone/>
              <a:defRPr sz="2914"/>
            </a:lvl9pPr>
          </a:lstStyle>
          <a:p>
            <a:pPr lvl="0"/>
            <a:r>
              <a:rPr lang="en-US"/>
              <a:t>Click to edit Master text styles</a:t>
            </a:r>
          </a:p>
        </p:txBody>
      </p:sp>
      <p:sp>
        <p:nvSpPr>
          <p:cNvPr id="5" name="Date Placeholder 4"/>
          <p:cNvSpPr>
            <a:spLocks noGrp="1"/>
          </p:cNvSpPr>
          <p:nvPr>
            <p:ph type="dt" sz="half" idx="10"/>
          </p:nvPr>
        </p:nvSpPr>
        <p:spPr/>
        <p:txBody>
          <a:bodyPr/>
          <a:lstStyle/>
          <a:p>
            <a:fld id="{2787680F-84FE-412B-9579-AEE747DCC51D}" type="datetimeFigureOut">
              <a:rPr lang="en-US" smtClean="0"/>
              <a:t>8/9/2019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A6DE3C-2D72-4EA3-AAC0-0DBCA7398A13}" type="slidenum">
              <a:rPr lang="en-US" smtClean="0"/>
              <a:t>‹#›</a:t>
            </a:fld>
            <a:endParaRPr lang="en-US"/>
          </a:p>
        </p:txBody>
      </p:sp>
    </p:spTree>
    <p:extLst>
      <p:ext uri="{BB962C8B-B14F-4D97-AF65-F5344CB8AC3E}">
        <p14:creationId xmlns:p14="http://schemas.microsoft.com/office/powerpoint/2010/main" val="3058971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4" y="23042880"/>
            <a:ext cx="26334720" cy="2720340"/>
          </a:xfrm>
        </p:spPr>
        <p:txBody>
          <a:bodyPr anchor="b"/>
          <a:lstStyle>
            <a:lvl1pPr algn="l">
              <a:defRPr sz="6343" b="1"/>
            </a:lvl1pPr>
          </a:lstStyle>
          <a:p>
            <a:r>
              <a:rPr lang="en-US"/>
              <a:t>Click to edit Master title style</a:t>
            </a:r>
          </a:p>
        </p:txBody>
      </p:sp>
      <p:sp>
        <p:nvSpPr>
          <p:cNvPr id="3" name="Picture Placeholder 2"/>
          <p:cNvSpPr>
            <a:spLocks noGrp="1"/>
          </p:cNvSpPr>
          <p:nvPr>
            <p:ph type="pic" idx="1"/>
          </p:nvPr>
        </p:nvSpPr>
        <p:spPr>
          <a:xfrm>
            <a:off x="8602984" y="2941317"/>
            <a:ext cx="26334720" cy="19751040"/>
          </a:xfrm>
        </p:spPr>
        <p:txBody>
          <a:bodyPr/>
          <a:lstStyle>
            <a:lvl1pPr marL="0" indent="0">
              <a:buNone/>
              <a:defRPr sz="10457"/>
            </a:lvl1pPr>
            <a:lvl2pPr marL="1522558" indent="0">
              <a:buNone/>
              <a:defRPr sz="9257"/>
            </a:lvl2pPr>
            <a:lvl3pPr marL="3045117" indent="0">
              <a:buNone/>
              <a:defRPr sz="8228"/>
            </a:lvl3pPr>
            <a:lvl4pPr marL="4567675" indent="0">
              <a:buNone/>
              <a:defRPr sz="6343"/>
            </a:lvl4pPr>
            <a:lvl5pPr marL="6090233" indent="0">
              <a:buNone/>
              <a:defRPr sz="6343"/>
            </a:lvl5pPr>
            <a:lvl6pPr marL="7612792" indent="0">
              <a:buNone/>
              <a:defRPr sz="6343"/>
            </a:lvl6pPr>
            <a:lvl7pPr marL="9135351" indent="0">
              <a:buNone/>
              <a:defRPr sz="6343"/>
            </a:lvl7pPr>
            <a:lvl8pPr marL="10657915" indent="0">
              <a:buNone/>
              <a:defRPr sz="6343"/>
            </a:lvl8pPr>
            <a:lvl9pPr marL="12180473" indent="0">
              <a:buNone/>
              <a:defRPr sz="6343"/>
            </a:lvl9pPr>
          </a:lstStyle>
          <a:p>
            <a:endParaRPr lang="en-US"/>
          </a:p>
        </p:txBody>
      </p:sp>
      <p:sp>
        <p:nvSpPr>
          <p:cNvPr id="4" name="Text Placeholder 3"/>
          <p:cNvSpPr>
            <a:spLocks noGrp="1"/>
          </p:cNvSpPr>
          <p:nvPr>
            <p:ph type="body" sz="half" idx="2"/>
          </p:nvPr>
        </p:nvSpPr>
        <p:spPr>
          <a:xfrm>
            <a:off x="8602984" y="25763220"/>
            <a:ext cx="26334720" cy="3863340"/>
          </a:xfrm>
        </p:spPr>
        <p:txBody>
          <a:bodyPr/>
          <a:lstStyle>
            <a:lvl1pPr marL="0" indent="0">
              <a:buNone/>
              <a:defRPr sz="4628"/>
            </a:lvl1pPr>
            <a:lvl2pPr marL="1522558" indent="0">
              <a:buNone/>
              <a:defRPr sz="4114"/>
            </a:lvl2pPr>
            <a:lvl3pPr marL="3045117" indent="0">
              <a:buNone/>
              <a:defRPr sz="3428"/>
            </a:lvl3pPr>
            <a:lvl4pPr marL="4567675" indent="0">
              <a:buNone/>
              <a:defRPr sz="2914"/>
            </a:lvl4pPr>
            <a:lvl5pPr marL="6090233" indent="0">
              <a:buNone/>
              <a:defRPr sz="2914"/>
            </a:lvl5pPr>
            <a:lvl6pPr marL="7612792" indent="0">
              <a:buNone/>
              <a:defRPr sz="2914"/>
            </a:lvl6pPr>
            <a:lvl7pPr marL="9135351" indent="0">
              <a:buNone/>
              <a:defRPr sz="2914"/>
            </a:lvl7pPr>
            <a:lvl8pPr marL="10657915" indent="0">
              <a:buNone/>
              <a:defRPr sz="2914"/>
            </a:lvl8pPr>
            <a:lvl9pPr marL="12180473" indent="0">
              <a:buNone/>
              <a:defRPr sz="2914"/>
            </a:lvl9pPr>
          </a:lstStyle>
          <a:p>
            <a:pPr lvl="0"/>
            <a:r>
              <a:rPr lang="en-US"/>
              <a:t>Click to edit Master text styles</a:t>
            </a:r>
          </a:p>
        </p:txBody>
      </p:sp>
      <p:sp>
        <p:nvSpPr>
          <p:cNvPr id="5" name="Date Placeholder 4"/>
          <p:cNvSpPr>
            <a:spLocks noGrp="1"/>
          </p:cNvSpPr>
          <p:nvPr>
            <p:ph type="dt" sz="half" idx="10"/>
          </p:nvPr>
        </p:nvSpPr>
        <p:spPr/>
        <p:txBody>
          <a:bodyPr/>
          <a:lstStyle/>
          <a:p>
            <a:fld id="{2787680F-84FE-412B-9579-AEE747DCC51D}" type="datetimeFigureOut">
              <a:rPr lang="en-US" smtClean="0"/>
              <a:t>8/9/2019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A6DE3C-2D72-4EA3-AAC0-0DBCA7398A13}" type="slidenum">
              <a:rPr lang="en-US" smtClean="0"/>
              <a:t>‹#›</a:t>
            </a:fld>
            <a:endParaRPr lang="en-US"/>
          </a:p>
        </p:txBody>
      </p:sp>
    </p:spTree>
    <p:extLst>
      <p:ext uri="{BB962C8B-B14F-4D97-AF65-F5344CB8AC3E}">
        <p14:creationId xmlns:p14="http://schemas.microsoft.com/office/powerpoint/2010/main" val="12306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6"/>
            <a:ext cx="39502080" cy="5486400"/>
          </a:xfrm>
          <a:prstGeom prst="rect">
            <a:avLst/>
          </a:prstGeom>
        </p:spPr>
        <p:txBody>
          <a:bodyPr vert="horz" lIns="355283" tIns="177638" rIns="355283" bIns="177638" rtlCol="0" anchor="ctr">
            <a:normAutofit/>
          </a:bodyPr>
          <a:lstStyle/>
          <a:p>
            <a:r>
              <a:rPr lang="en-US"/>
              <a:t>Click to edit Master title style</a:t>
            </a:r>
          </a:p>
        </p:txBody>
      </p:sp>
      <p:sp>
        <p:nvSpPr>
          <p:cNvPr id="3" name="Text Placeholder 2"/>
          <p:cNvSpPr>
            <a:spLocks noGrp="1"/>
          </p:cNvSpPr>
          <p:nvPr>
            <p:ph type="body" idx="1"/>
          </p:nvPr>
        </p:nvSpPr>
        <p:spPr>
          <a:xfrm>
            <a:off x="2194560" y="7680966"/>
            <a:ext cx="39502080" cy="21724623"/>
          </a:xfrm>
          <a:prstGeom prst="rect">
            <a:avLst/>
          </a:prstGeom>
        </p:spPr>
        <p:txBody>
          <a:bodyPr vert="horz" lIns="355283" tIns="177638" rIns="355283" bIns="1776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92"/>
            <a:ext cx="10241280" cy="1752597"/>
          </a:xfrm>
          <a:prstGeom prst="rect">
            <a:avLst/>
          </a:prstGeom>
        </p:spPr>
        <p:txBody>
          <a:bodyPr vert="horz" lIns="355283" tIns="177638" rIns="355283" bIns="177638" rtlCol="0" anchor="ctr"/>
          <a:lstStyle>
            <a:lvl1pPr algn="l">
              <a:defRPr sz="4114">
                <a:solidFill>
                  <a:schemeClr val="tx1">
                    <a:tint val="75000"/>
                  </a:schemeClr>
                </a:solidFill>
              </a:defRPr>
            </a:lvl1pPr>
          </a:lstStyle>
          <a:p>
            <a:fld id="{2787680F-84FE-412B-9579-AEE747DCC51D}" type="datetimeFigureOut">
              <a:rPr lang="en-US" smtClean="0"/>
              <a:t>8/9/2019</a:t>
            </a:fld>
            <a:endParaRPr lang="en-US"/>
          </a:p>
        </p:txBody>
      </p:sp>
      <p:sp>
        <p:nvSpPr>
          <p:cNvPr id="5" name="Footer Placeholder 4"/>
          <p:cNvSpPr>
            <a:spLocks noGrp="1"/>
          </p:cNvSpPr>
          <p:nvPr>
            <p:ph type="ftr" sz="quarter" idx="3"/>
          </p:nvPr>
        </p:nvSpPr>
        <p:spPr>
          <a:xfrm>
            <a:off x="14996160" y="30510492"/>
            <a:ext cx="13898880" cy="1752597"/>
          </a:xfrm>
          <a:prstGeom prst="rect">
            <a:avLst/>
          </a:prstGeom>
        </p:spPr>
        <p:txBody>
          <a:bodyPr vert="horz" lIns="355283" tIns="177638" rIns="355283" bIns="177638" rtlCol="0" anchor="ctr"/>
          <a:lstStyle>
            <a:lvl1pPr algn="ctr">
              <a:defRPr sz="411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92"/>
            <a:ext cx="10241280" cy="1752597"/>
          </a:xfrm>
          <a:prstGeom prst="rect">
            <a:avLst/>
          </a:prstGeom>
        </p:spPr>
        <p:txBody>
          <a:bodyPr vert="horz" lIns="355283" tIns="177638" rIns="355283" bIns="177638" rtlCol="0" anchor="ctr"/>
          <a:lstStyle>
            <a:lvl1pPr algn="r">
              <a:defRPr sz="4114">
                <a:solidFill>
                  <a:schemeClr val="tx1">
                    <a:tint val="75000"/>
                  </a:schemeClr>
                </a:solidFill>
              </a:defRPr>
            </a:lvl1pPr>
          </a:lstStyle>
          <a:p>
            <a:fld id="{04A6DE3C-2D72-4EA3-AAC0-0DBCA7398A13}" type="slidenum">
              <a:rPr lang="en-US" smtClean="0"/>
              <a:t>‹#›</a:t>
            </a:fld>
            <a:endParaRPr lang="en-US"/>
          </a:p>
        </p:txBody>
      </p:sp>
    </p:spTree>
    <p:extLst>
      <p:ext uri="{BB962C8B-B14F-4D97-AF65-F5344CB8AC3E}">
        <p14:creationId xmlns:p14="http://schemas.microsoft.com/office/powerpoint/2010/main" val="879244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045117" rtl="0" eaLnBrk="1" latinLnBrk="0" hangingPunct="1">
        <a:spcBef>
          <a:spcPct val="0"/>
        </a:spcBef>
        <a:buNone/>
        <a:defRPr sz="14571" kern="1200">
          <a:solidFill>
            <a:schemeClr val="tx1"/>
          </a:solidFill>
          <a:latin typeface="+mj-lt"/>
          <a:ea typeface="+mj-ea"/>
          <a:cs typeface="+mj-cs"/>
        </a:defRPr>
      </a:lvl1pPr>
    </p:titleStyle>
    <p:bodyStyle>
      <a:lvl1pPr marL="1141919" indent="-1141919" algn="l" defTabSz="3045117" rtl="0" eaLnBrk="1" latinLnBrk="0" hangingPunct="1">
        <a:spcBef>
          <a:spcPct val="20000"/>
        </a:spcBef>
        <a:buFont typeface="Arial" pitchFamily="34" charset="0"/>
        <a:buChar char="•"/>
        <a:defRPr sz="10457" kern="1200">
          <a:solidFill>
            <a:schemeClr val="tx1"/>
          </a:solidFill>
          <a:latin typeface="+mn-lt"/>
          <a:ea typeface="+mn-ea"/>
          <a:cs typeface="+mn-cs"/>
        </a:defRPr>
      </a:lvl1pPr>
      <a:lvl2pPr marL="2474161" indent="-951602" algn="l" defTabSz="3045117" rtl="0" eaLnBrk="1" latinLnBrk="0" hangingPunct="1">
        <a:spcBef>
          <a:spcPct val="20000"/>
        </a:spcBef>
        <a:buFont typeface="Arial" pitchFamily="34" charset="0"/>
        <a:buChar char="–"/>
        <a:defRPr sz="9257" kern="1200">
          <a:solidFill>
            <a:schemeClr val="tx1"/>
          </a:solidFill>
          <a:latin typeface="+mn-lt"/>
          <a:ea typeface="+mn-ea"/>
          <a:cs typeface="+mn-cs"/>
        </a:defRPr>
      </a:lvl2pPr>
      <a:lvl3pPr marL="3806396" indent="-761280" algn="l" defTabSz="3045117" rtl="0" eaLnBrk="1" latinLnBrk="0" hangingPunct="1">
        <a:spcBef>
          <a:spcPct val="20000"/>
        </a:spcBef>
        <a:buFont typeface="Arial" pitchFamily="34" charset="0"/>
        <a:buChar char="•"/>
        <a:defRPr sz="8228" kern="1200">
          <a:solidFill>
            <a:schemeClr val="tx1"/>
          </a:solidFill>
          <a:latin typeface="+mn-lt"/>
          <a:ea typeface="+mn-ea"/>
          <a:cs typeface="+mn-cs"/>
        </a:defRPr>
      </a:lvl3pPr>
      <a:lvl4pPr marL="5328955" indent="-761280" algn="l" defTabSz="3045117" rtl="0" eaLnBrk="1" latinLnBrk="0" hangingPunct="1">
        <a:spcBef>
          <a:spcPct val="20000"/>
        </a:spcBef>
        <a:buFont typeface="Arial" pitchFamily="34" charset="0"/>
        <a:buChar char="–"/>
        <a:defRPr sz="6343" kern="1200">
          <a:solidFill>
            <a:schemeClr val="tx1"/>
          </a:solidFill>
          <a:latin typeface="+mn-lt"/>
          <a:ea typeface="+mn-ea"/>
          <a:cs typeface="+mn-cs"/>
        </a:defRPr>
      </a:lvl4pPr>
      <a:lvl5pPr marL="6851513" indent="-761280" algn="l" defTabSz="3045117" rtl="0" eaLnBrk="1" latinLnBrk="0" hangingPunct="1">
        <a:spcBef>
          <a:spcPct val="20000"/>
        </a:spcBef>
        <a:buFont typeface="Arial" pitchFamily="34" charset="0"/>
        <a:buChar char="»"/>
        <a:defRPr sz="6343" kern="1200">
          <a:solidFill>
            <a:schemeClr val="tx1"/>
          </a:solidFill>
          <a:latin typeface="+mn-lt"/>
          <a:ea typeface="+mn-ea"/>
          <a:cs typeface="+mn-cs"/>
        </a:defRPr>
      </a:lvl5pPr>
      <a:lvl6pPr marL="8374071" indent="-761280" algn="l" defTabSz="3045117" rtl="0" eaLnBrk="1" latinLnBrk="0" hangingPunct="1">
        <a:spcBef>
          <a:spcPct val="20000"/>
        </a:spcBef>
        <a:buFont typeface="Arial" pitchFamily="34" charset="0"/>
        <a:buChar char="•"/>
        <a:defRPr sz="6343" kern="1200">
          <a:solidFill>
            <a:schemeClr val="tx1"/>
          </a:solidFill>
          <a:latin typeface="+mn-lt"/>
          <a:ea typeface="+mn-ea"/>
          <a:cs typeface="+mn-cs"/>
        </a:defRPr>
      </a:lvl6pPr>
      <a:lvl7pPr marL="9896635" indent="-761280" algn="l" defTabSz="3045117" rtl="0" eaLnBrk="1" latinLnBrk="0" hangingPunct="1">
        <a:spcBef>
          <a:spcPct val="20000"/>
        </a:spcBef>
        <a:buFont typeface="Arial" pitchFamily="34" charset="0"/>
        <a:buChar char="•"/>
        <a:defRPr sz="6343" kern="1200">
          <a:solidFill>
            <a:schemeClr val="tx1"/>
          </a:solidFill>
          <a:latin typeface="+mn-lt"/>
          <a:ea typeface="+mn-ea"/>
          <a:cs typeface="+mn-cs"/>
        </a:defRPr>
      </a:lvl7pPr>
      <a:lvl8pPr marL="11419194" indent="-761280" algn="l" defTabSz="3045117" rtl="0" eaLnBrk="1" latinLnBrk="0" hangingPunct="1">
        <a:spcBef>
          <a:spcPct val="20000"/>
        </a:spcBef>
        <a:buFont typeface="Arial" pitchFamily="34" charset="0"/>
        <a:buChar char="•"/>
        <a:defRPr sz="6343" kern="1200">
          <a:solidFill>
            <a:schemeClr val="tx1"/>
          </a:solidFill>
          <a:latin typeface="+mn-lt"/>
          <a:ea typeface="+mn-ea"/>
          <a:cs typeface="+mn-cs"/>
        </a:defRPr>
      </a:lvl8pPr>
      <a:lvl9pPr marL="12941752" indent="-761280" algn="l" defTabSz="3045117" rtl="0" eaLnBrk="1" latinLnBrk="0" hangingPunct="1">
        <a:spcBef>
          <a:spcPct val="20000"/>
        </a:spcBef>
        <a:buFont typeface="Arial" pitchFamily="34" charset="0"/>
        <a:buChar char="•"/>
        <a:defRPr sz="6343" kern="1200">
          <a:solidFill>
            <a:schemeClr val="tx1"/>
          </a:solidFill>
          <a:latin typeface="+mn-lt"/>
          <a:ea typeface="+mn-ea"/>
          <a:cs typeface="+mn-cs"/>
        </a:defRPr>
      </a:lvl9pPr>
    </p:bodyStyle>
    <p:otherStyle>
      <a:defPPr>
        <a:defRPr lang="en-US"/>
      </a:defPPr>
      <a:lvl1pPr marL="0" algn="l" defTabSz="3045117" rtl="0" eaLnBrk="1" latinLnBrk="0" hangingPunct="1">
        <a:defRPr sz="5828" kern="1200">
          <a:solidFill>
            <a:schemeClr val="tx1"/>
          </a:solidFill>
          <a:latin typeface="+mn-lt"/>
          <a:ea typeface="+mn-ea"/>
          <a:cs typeface="+mn-cs"/>
        </a:defRPr>
      </a:lvl1pPr>
      <a:lvl2pPr marL="1522558" algn="l" defTabSz="3045117" rtl="0" eaLnBrk="1" latinLnBrk="0" hangingPunct="1">
        <a:defRPr sz="5828" kern="1200">
          <a:solidFill>
            <a:schemeClr val="tx1"/>
          </a:solidFill>
          <a:latin typeface="+mn-lt"/>
          <a:ea typeface="+mn-ea"/>
          <a:cs typeface="+mn-cs"/>
        </a:defRPr>
      </a:lvl2pPr>
      <a:lvl3pPr marL="3045117" algn="l" defTabSz="3045117" rtl="0" eaLnBrk="1" latinLnBrk="0" hangingPunct="1">
        <a:defRPr sz="5828" kern="1200">
          <a:solidFill>
            <a:schemeClr val="tx1"/>
          </a:solidFill>
          <a:latin typeface="+mn-lt"/>
          <a:ea typeface="+mn-ea"/>
          <a:cs typeface="+mn-cs"/>
        </a:defRPr>
      </a:lvl3pPr>
      <a:lvl4pPr marL="4567675" algn="l" defTabSz="3045117" rtl="0" eaLnBrk="1" latinLnBrk="0" hangingPunct="1">
        <a:defRPr sz="5828" kern="1200">
          <a:solidFill>
            <a:schemeClr val="tx1"/>
          </a:solidFill>
          <a:latin typeface="+mn-lt"/>
          <a:ea typeface="+mn-ea"/>
          <a:cs typeface="+mn-cs"/>
        </a:defRPr>
      </a:lvl4pPr>
      <a:lvl5pPr marL="6090233" algn="l" defTabSz="3045117" rtl="0" eaLnBrk="1" latinLnBrk="0" hangingPunct="1">
        <a:defRPr sz="5828" kern="1200">
          <a:solidFill>
            <a:schemeClr val="tx1"/>
          </a:solidFill>
          <a:latin typeface="+mn-lt"/>
          <a:ea typeface="+mn-ea"/>
          <a:cs typeface="+mn-cs"/>
        </a:defRPr>
      </a:lvl5pPr>
      <a:lvl6pPr marL="7612792" algn="l" defTabSz="3045117" rtl="0" eaLnBrk="1" latinLnBrk="0" hangingPunct="1">
        <a:defRPr sz="5828" kern="1200">
          <a:solidFill>
            <a:schemeClr val="tx1"/>
          </a:solidFill>
          <a:latin typeface="+mn-lt"/>
          <a:ea typeface="+mn-ea"/>
          <a:cs typeface="+mn-cs"/>
        </a:defRPr>
      </a:lvl6pPr>
      <a:lvl7pPr marL="9135351" algn="l" defTabSz="3045117" rtl="0" eaLnBrk="1" latinLnBrk="0" hangingPunct="1">
        <a:defRPr sz="5828" kern="1200">
          <a:solidFill>
            <a:schemeClr val="tx1"/>
          </a:solidFill>
          <a:latin typeface="+mn-lt"/>
          <a:ea typeface="+mn-ea"/>
          <a:cs typeface="+mn-cs"/>
        </a:defRPr>
      </a:lvl7pPr>
      <a:lvl8pPr marL="10657915" algn="l" defTabSz="3045117" rtl="0" eaLnBrk="1" latinLnBrk="0" hangingPunct="1">
        <a:defRPr sz="5828" kern="1200">
          <a:solidFill>
            <a:schemeClr val="tx1"/>
          </a:solidFill>
          <a:latin typeface="+mn-lt"/>
          <a:ea typeface="+mn-ea"/>
          <a:cs typeface="+mn-cs"/>
        </a:defRPr>
      </a:lvl8pPr>
      <a:lvl9pPr marL="12180473" algn="l" defTabSz="3045117" rtl="0" eaLnBrk="1" latinLnBrk="0" hangingPunct="1">
        <a:defRPr sz="58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tiff"/><Relationship Id="rId7" Type="http://schemas.openxmlformats.org/officeDocument/2006/relationships/image" Target="../media/image5.tif"/><Relationship Id="rId12" Type="http://schemas.openxmlformats.org/officeDocument/2006/relationships/image" Target="../media/image10.tif"/><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emf"/><Relationship Id="rId1" Type="http://schemas.openxmlformats.org/officeDocument/2006/relationships/slideLayout" Target="../slideLayouts/slideLayout1.xml"/><Relationship Id="rId6" Type="http://schemas.openxmlformats.org/officeDocument/2006/relationships/image" Target="../media/image4.tif"/><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emf"/><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4462146" y="451970"/>
            <a:ext cx="35571403" cy="4891779"/>
          </a:xfrm>
          <a:prstGeom prst="rect">
            <a:avLst/>
          </a:prstGeom>
          <a:noFill/>
        </p:spPr>
        <p:txBody>
          <a:bodyPr vert="horz" lIns="304528" tIns="152261" rIns="304528" bIns="152261" rtlCol="0">
            <a:normAutofit fontScale="3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14617625"/>
            <a:endParaRPr lang="en-US" sz="5314" baseline="30000" dirty="0">
              <a:solidFill>
                <a:schemeClr val="tx1"/>
              </a:solidFill>
            </a:endParaRPr>
          </a:p>
          <a:p>
            <a:pPr defTabSz="14617625"/>
            <a:r>
              <a:rPr lang="en-US" sz="23827" b="1" dirty="0">
                <a:solidFill>
                  <a:schemeClr val="tx1"/>
                </a:solidFill>
                <a:latin typeface="Times New Roman" panose="02020603050405020304" pitchFamily="18" charset="0"/>
                <a:cs typeface="Times New Roman" panose="02020603050405020304" pitchFamily="18" charset="0"/>
              </a:rPr>
              <a:t>Synthesis and Characterization of Ga</a:t>
            </a:r>
            <a:r>
              <a:rPr lang="en-US" sz="23827" b="1" baseline="-25000" dirty="0">
                <a:solidFill>
                  <a:schemeClr val="tx1"/>
                </a:solidFill>
                <a:latin typeface="Times New Roman" panose="02020603050405020304" pitchFamily="18" charset="0"/>
                <a:cs typeface="Times New Roman" panose="02020603050405020304" pitchFamily="18" charset="0"/>
              </a:rPr>
              <a:t>2</a:t>
            </a:r>
            <a:r>
              <a:rPr lang="en-US" sz="23827" b="1" dirty="0">
                <a:solidFill>
                  <a:schemeClr val="tx1"/>
                </a:solidFill>
                <a:latin typeface="Times New Roman" panose="02020603050405020304" pitchFamily="18" charset="0"/>
                <a:cs typeface="Times New Roman" panose="02020603050405020304" pitchFamily="18" charset="0"/>
              </a:rPr>
              <a:t>O</a:t>
            </a:r>
            <a:r>
              <a:rPr lang="en-US" sz="23827" b="1" baseline="-25000" dirty="0">
                <a:solidFill>
                  <a:schemeClr val="tx1"/>
                </a:solidFill>
                <a:latin typeface="Times New Roman" panose="02020603050405020304" pitchFamily="18" charset="0"/>
                <a:cs typeface="Times New Roman" panose="02020603050405020304" pitchFamily="18" charset="0"/>
              </a:rPr>
              <a:t>3</a:t>
            </a:r>
            <a:r>
              <a:rPr lang="en-US" sz="23827" b="1" dirty="0">
                <a:solidFill>
                  <a:schemeClr val="tx1"/>
                </a:solidFill>
                <a:latin typeface="Times New Roman" panose="02020603050405020304" pitchFamily="18" charset="0"/>
                <a:cs typeface="Times New Roman" panose="02020603050405020304" pitchFamily="18" charset="0"/>
              </a:rPr>
              <a:t> Nanowires and </a:t>
            </a:r>
            <a:r>
              <a:rPr lang="en-US" sz="23827" b="1" dirty="0" err="1" smtClean="0">
                <a:solidFill>
                  <a:schemeClr val="tx1"/>
                </a:solidFill>
                <a:latin typeface="Times New Roman" panose="02020603050405020304" pitchFamily="18" charset="0"/>
                <a:cs typeface="Times New Roman" panose="02020603050405020304" pitchFamily="18" charset="0"/>
              </a:rPr>
              <a:t>Nanoflakes</a:t>
            </a:r>
            <a:endParaRPr lang="en-US" sz="23827" b="1" dirty="0">
              <a:solidFill>
                <a:schemeClr val="tx1"/>
              </a:solidFill>
              <a:latin typeface="Times New Roman" panose="02020603050405020304" pitchFamily="18" charset="0"/>
              <a:cs typeface="Times New Roman" panose="02020603050405020304" pitchFamily="18" charset="0"/>
            </a:endParaRPr>
          </a:p>
          <a:p>
            <a:r>
              <a:rPr lang="en-US" sz="12428" u="sng" dirty="0">
                <a:solidFill>
                  <a:schemeClr val="tx1"/>
                </a:solidFill>
                <a:latin typeface="Times New Roman" panose="02020603050405020304" pitchFamily="18" charset="0"/>
                <a:cs typeface="Times New Roman" panose="02020603050405020304" pitchFamily="18" charset="0"/>
              </a:rPr>
              <a:t>Pruthvi </a:t>
            </a:r>
            <a:r>
              <a:rPr lang="en-US" sz="12428" u="sng" dirty="0" err="1">
                <a:solidFill>
                  <a:schemeClr val="tx1"/>
                </a:solidFill>
                <a:latin typeface="Times New Roman" panose="02020603050405020304" pitchFamily="18" charset="0"/>
                <a:cs typeface="Times New Roman" panose="02020603050405020304" pitchFamily="18" charset="0"/>
              </a:rPr>
              <a:t>Banginwar</a:t>
            </a:r>
            <a:r>
              <a:rPr lang="en-US" sz="12428" u="sng" baseline="30000" dirty="0" err="1">
                <a:solidFill>
                  <a:schemeClr val="tx1"/>
                </a:solidFill>
                <a:latin typeface="Times New Roman" panose="02020603050405020304" pitchFamily="18" charset="0"/>
                <a:cs typeface="Times New Roman" panose="02020603050405020304" pitchFamily="18" charset="0"/>
              </a:rPr>
              <a:t>a,b</a:t>
            </a:r>
            <a:r>
              <a:rPr lang="en-US" sz="12428" dirty="0">
                <a:solidFill>
                  <a:schemeClr val="tx1"/>
                </a:solidFill>
                <a:latin typeface="Times New Roman" panose="02020603050405020304" pitchFamily="18" charset="0"/>
                <a:cs typeface="Times New Roman" panose="02020603050405020304" pitchFamily="18" charset="0"/>
              </a:rPr>
              <a:t>, </a:t>
            </a:r>
            <a:r>
              <a:rPr lang="en-US" sz="12428" dirty="0" err="1">
                <a:solidFill>
                  <a:schemeClr val="tx1"/>
                </a:solidFill>
                <a:latin typeface="Times New Roman" panose="02020603050405020304" pitchFamily="18" charset="0"/>
                <a:cs typeface="Times New Roman" panose="02020603050405020304" pitchFamily="18" charset="0"/>
              </a:rPr>
              <a:t>Meng</a:t>
            </a:r>
            <a:r>
              <a:rPr lang="en-US" sz="12428" dirty="0">
                <a:solidFill>
                  <a:schemeClr val="tx1"/>
                </a:solidFill>
                <a:latin typeface="Times New Roman" panose="02020603050405020304" pitchFamily="18" charset="0"/>
                <a:cs typeface="Times New Roman" panose="02020603050405020304" pitchFamily="18" charset="0"/>
              </a:rPr>
              <a:t> </a:t>
            </a:r>
            <a:r>
              <a:rPr lang="en-US" sz="12428" dirty="0" err="1">
                <a:solidFill>
                  <a:schemeClr val="tx1"/>
                </a:solidFill>
                <a:latin typeface="Times New Roman" panose="02020603050405020304" pitchFamily="18" charset="0"/>
                <a:cs typeface="Times New Roman" panose="02020603050405020304" pitchFamily="18" charset="0"/>
              </a:rPr>
              <a:t>Jia</a:t>
            </a:r>
            <a:r>
              <a:rPr lang="en-US" sz="12428" baseline="30000" dirty="0" err="1">
                <a:solidFill>
                  <a:schemeClr val="tx1"/>
                </a:solidFill>
                <a:latin typeface="Times New Roman" panose="02020603050405020304" pitchFamily="18" charset="0"/>
                <a:cs typeface="Times New Roman" panose="02020603050405020304" pitchFamily="18" charset="0"/>
              </a:rPr>
              <a:t>a</a:t>
            </a:r>
            <a:r>
              <a:rPr lang="en-US" sz="12428" dirty="0">
                <a:solidFill>
                  <a:schemeClr val="tx1"/>
                </a:solidFill>
                <a:latin typeface="Times New Roman" panose="02020603050405020304" pitchFamily="18" charset="0"/>
                <a:cs typeface="Times New Roman" panose="02020603050405020304" pitchFamily="18" charset="0"/>
              </a:rPr>
              <a:t>, Lars </a:t>
            </a:r>
            <a:r>
              <a:rPr lang="en-US" sz="12428" dirty="0" err="1">
                <a:solidFill>
                  <a:schemeClr val="tx1"/>
                </a:solidFill>
                <a:latin typeface="Times New Roman" panose="02020603050405020304" pitchFamily="18" charset="0"/>
                <a:cs typeface="Times New Roman" panose="02020603050405020304" pitchFamily="18" charset="0"/>
              </a:rPr>
              <a:t>Gundlach</a:t>
            </a:r>
            <a:r>
              <a:rPr lang="en-US" sz="12428" baseline="30000" dirty="0" err="1">
                <a:solidFill>
                  <a:schemeClr val="tx1"/>
                </a:solidFill>
                <a:latin typeface="Times New Roman" panose="02020603050405020304" pitchFamily="18" charset="0"/>
                <a:cs typeface="Times New Roman" panose="02020603050405020304" pitchFamily="18" charset="0"/>
              </a:rPr>
              <a:t>a,b</a:t>
            </a:r>
            <a:endParaRPr lang="en-US" sz="10885" dirty="0">
              <a:solidFill>
                <a:schemeClr val="tx1"/>
              </a:solidFill>
              <a:latin typeface="Times New Roman" panose="02020603050405020304" pitchFamily="18" charset="0"/>
              <a:cs typeface="Times New Roman" panose="02020603050405020304" pitchFamily="18" charset="0"/>
            </a:endParaRPr>
          </a:p>
          <a:p>
            <a:endParaRPr lang="en-US" sz="7028" baseline="30000" dirty="0">
              <a:solidFill>
                <a:schemeClr val="tx1"/>
              </a:solidFill>
              <a:latin typeface="Times New Roman" panose="02020603050405020304" pitchFamily="18" charset="0"/>
              <a:cs typeface="Times New Roman" panose="02020603050405020304" pitchFamily="18" charset="0"/>
            </a:endParaRPr>
          </a:p>
          <a:p>
            <a:r>
              <a:rPr lang="en-US" sz="7028" baseline="30000" dirty="0" err="1">
                <a:solidFill>
                  <a:schemeClr val="tx1"/>
                </a:solidFill>
                <a:latin typeface="Times New Roman" panose="02020603050405020304" pitchFamily="18" charset="0"/>
                <a:cs typeface="Times New Roman" panose="02020603050405020304" pitchFamily="18" charset="0"/>
              </a:rPr>
              <a:t>a</a:t>
            </a:r>
            <a:r>
              <a:rPr lang="en-US" sz="7028" dirty="0" err="1">
                <a:solidFill>
                  <a:schemeClr val="tx1"/>
                </a:solidFill>
                <a:latin typeface="Times New Roman" panose="02020603050405020304" pitchFamily="18" charset="0"/>
                <a:cs typeface="Times New Roman" panose="02020603050405020304" pitchFamily="18" charset="0"/>
              </a:rPr>
              <a:t>Department</a:t>
            </a:r>
            <a:r>
              <a:rPr lang="en-US" sz="7028" dirty="0">
                <a:solidFill>
                  <a:schemeClr val="tx1"/>
                </a:solidFill>
                <a:latin typeface="Times New Roman" panose="02020603050405020304" pitchFamily="18" charset="0"/>
                <a:cs typeface="Times New Roman" panose="02020603050405020304" pitchFamily="18" charset="0"/>
              </a:rPr>
              <a:t> of Chemistry and Biochemistry, University of Delaware, Newark, Delaware, 19716, US</a:t>
            </a:r>
          </a:p>
          <a:p>
            <a:r>
              <a:rPr lang="en-US" sz="7028" baseline="30000" dirty="0" err="1">
                <a:solidFill>
                  <a:schemeClr val="tx1"/>
                </a:solidFill>
                <a:latin typeface="Times New Roman" panose="02020603050405020304" pitchFamily="18" charset="0"/>
                <a:cs typeface="Times New Roman" panose="02020603050405020304" pitchFamily="18" charset="0"/>
              </a:rPr>
              <a:t>b</a:t>
            </a:r>
            <a:r>
              <a:rPr lang="en-US" sz="7028" dirty="0" err="1">
                <a:solidFill>
                  <a:schemeClr val="tx1"/>
                </a:solidFill>
                <a:latin typeface="Times New Roman" panose="02020603050405020304" pitchFamily="18" charset="0"/>
                <a:cs typeface="Times New Roman" panose="02020603050405020304" pitchFamily="18" charset="0"/>
              </a:rPr>
              <a:t>Department</a:t>
            </a:r>
            <a:r>
              <a:rPr lang="en-US" sz="7028" dirty="0">
                <a:solidFill>
                  <a:schemeClr val="tx1"/>
                </a:solidFill>
                <a:latin typeface="Times New Roman" panose="02020603050405020304" pitchFamily="18" charset="0"/>
                <a:cs typeface="Times New Roman" panose="02020603050405020304" pitchFamily="18" charset="0"/>
              </a:rPr>
              <a:t> of Physics and Astronomy, University of Delaware, Newark, Delaware, 19716, US</a:t>
            </a:r>
          </a:p>
        </p:txBody>
      </p:sp>
      <p:sp>
        <p:nvSpPr>
          <p:cNvPr id="9" name="Footer Placeholder 8"/>
          <p:cNvSpPr>
            <a:spLocks noGrp="1"/>
          </p:cNvSpPr>
          <p:nvPr>
            <p:ph type="ftr" sz="quarter" idx="11"/>
          </p:nvPr>
        </p:nvSpPr>
        <p:spPr>
          <a:xfrm>
            <a:off x="30389547" y="30942173"/>
            <a:ext cx="13333188" cy="1759970"/>
          </a:xfrm>
          <a:solidFill>
            <a:schemeClr val="bg1">
              <a:lumMod val="75000"/>
            </a:schemeClr>
          </a:solidFill>
          <a:ln>
            <a:noFill/>
          </a:ln>
        </p:spPr>
        <p:txBody>
          <a:bodyPr/>
          <a:lstStyle/>
          <a:p>
            <a:pPr marL="166538" indent="-166538" algn="l">
              <a:buFont typeface="+mj-lt"/>
              <a:buAutoNum type="arabicPeriod"/>
            </a:pPr>
            <a:r>
              <a:rPr lang="en-US" sz="1400" dirty="0">
                <a:solidFill>
                  <a:schemeClr val="tx1">
                    <a:lumMod val="65000"/>
                    <a:lumOff val="35000"/>
                  </a:schemeClr>
                </a:solidFill>
              </a:rPr>
              <a:t>Kumar et al. Diameter Tuning of </a:t>
            </a:r>
            <a:r>
              <a:rPr lang="el-GR" sz="1400" dirty="0">
                <a:solidFill>
                  <a:schemeClr val="tx1">
                    <a:lumMod val="65000"/>
                    <a:lumOff val="35000"/>
                  </a:schemeClr>
                </a:solidFill>
              </a:rPr>
              <a:t>β-</a:t>
            </a:r>
            <a:r>
              <a:rPr lang="en-US" sz="1400" dirty="0">
                <a:solidFill>
                  <a:schemeClr val="tx1">
                    <a:lumMod val="65000"/>
                    <a:lumOff val="35000"/>
                  </a:schemeClr>
                </a:solidFill>
              </a:rPr>
              <a:t>Ga2O3 Nanowires Using Chemical Vapor Deposition </a:t>
            </a:r>
            <a:r>
              <a:rPr lang="en-US" sz="1400" dirty="0" smtClean="0">
                <a:solidFill>
                  <a:schemeClr val="tx1">
                    <a:lumMod val="65000"/>
                    <a:lumOff val="35000"/>
                  </a:schemeClr>
                </a:solidFill>
              </a:rPr>
              <a:t>Technique </a:t>
            </a:r>
            <a:r>
              <a:rPr lang="en-US" sz="1400" i="1" dirty="0" smtClean="0">
                <a:solidFill>
                  <a:schemeClr val="tx1">
                    <a:lumMod val="65000"/>
                    <a:lumOff val="35000"/>
                  </a:schemeClr>
                </a:solidFill>
              </a:rPr>
              <a:t>Nanoscale </a:t>
            </a:r>
            <a:r>
              <a:rPr lang="en-US" sz="1400" i="1" dirty="0">
                <a:solidFill>
                  <a:schemeClr val="tx1">
                    <a:lumMod val="65000"/>
                    <a:lumOff val="35000"/>
                  </a:schemeClr>
                </a:solidFill>
              </a:rPr>
              <a:t>Research Letters</a:t>
            </a:r>
            <a:r>
              <a:rPr lang="en-US" sz="1400" dirty="0">
                <a:solidFill>
                  <a:schemeClr val="tx1">
                    <a:lumMod val="65000"/>
                    <a:lumOff val="35000"/>
                  </a:schemeClr>
                </a:solidFill>
              </a:rPr>
              <a:t> (2017) </a:t>
            </a:r>
            <a:r>
              <a:rPr lang="en-US" sz="1400" dirty="0" smtClean="0">
                <a:solidFill>
                  <a:schemeClr val="tx1">
                    <a:lumMod val="65000"/>
                    <a:lumOff val="35000"/>
                  </a:schemeClr>
                </a:solidFill>
              </a:rPr>
              <a:t>12:184</a:t>
            </a:r>
          </a:p>
          <a:p>
            <a:pPr marL="166538" indent="-166538" algn="l">
              <a:buFont typeface="+mj-lt"/>
              <a:buAutoNum type="arabicPeriod"/>
            </a:pPr>
            <a:r>
              <a:rPr lang="en-US" sz="1400" dirty="0" err="1" smtClean="0">
                <a:solidFill>
                  <a:schemeClr val="tx1">
                    <a:lumMod val="65000"/>
                    <a:lumOff val="35000"/>
                  </a:schemeClr>
                </a:solidFill>
                <a:cs typeface="Times New Roman" panose="02020603050405020304" pitchFamily="18" charset="0"/>
              </a:rPr>
              <a:t>Othonos</a:t>
            </a:r>
            <a:r>
              <a:rPr lang="en-US" sz="1400" dirty="0" smtClean="0">
                <a:solidFill>
                  <a:schemeClr val="tx1">
                    <a:lumMod val="65000"/>
                    <a:lumOff val="35000"/>
                  </a:schemeClr>
                </a:solidFill>
                <a:cs typeface="Times New Roman" panose="02020603050405020304" pitchFamily="18" charset="0"/>
              </a:rPr>
              <a:t> </a:t>
            </a:r>
            <a:r>
              <a:rPr lang="en-US" sz="1400" dirty="0">
                <a:solidFill>
                  <a:schemeClr val="tx1">
                    <a:lumMod val="65000"/>
                    <a:lumOff val="35000"/>
                  </a:schemeClr>
                </a:solidFill>
                <a:cs typeface="Times New Roman" panose="02020603050405020304" pitchFamily="18" charset="0"/>
              </a:rPr>
              <a:t>et al. Ultrafast Spectroscopy and Red </a:t>
            </a:r>
            <a:r>
              <a:rPr lang="en-US" sz="1400" dirty="0" smtClean="0">
                <a:solidFill>
                  <a:schemeClr val="tx1">
                    <a:lumMod val="65000"/>
                    <a:lumOff val="35000"/>
                  </a:schemeClr>
                </a:solidFill>
                <a:cs typeface="Times New Roman" panose="02020603050405020304" pitchFamily="18" charset="0"/>
              </a:rPr>
              <a:t>Emission from </a:t>
            </a:r>
            <a:r>
              <a:rPr lang="el-GR" sz="1400" dirty="0">
                <a:solidFill>
                  <a:schemeClr val="tx1">
                    <a:lumMod val="65000"/>
                    <a:lumOff val="35000"/>
                  </a:schemeClr>
                </a:solidFill>
                <a:cs typeface="Times New Roman" panose="02020603050405020304" pitchFamily="18" charset="0"/>
              </a:rPr>
              <a:t>β-</a:t>
            </a:r>
            <a:r>
              <a:rPr lang="en-US" sz="1400" dirty="0">
                <a:solidFill>
                  <a:schemeClr val="tx1">
                    <a:lumMod val="65000"/>
                    <a:lumOff val="35000"/>
                  </a:schemeClr>
                </a:solidFill>
                <a:cs typeface="Times New Roman" panose="02020603050405020304" pitchFamily="18" charset="0"/>
              </a:rPr>
              <a:t>Ga2O3/</a:t>
            </a:r>
            <a:r>
              <a:rPr lang="el-GR" sz="1400" dirty="0">
                <a:solidFill>
                  <a:schemeClr val="tx1">
                    <a:lumMod val="65000"/>
                    <a:lumOff val="35000"/>
                  </a:schemeClr>
                </a:solidFill>
                <a:cs typeface="Times New Roman" panose="02020603050405020304" pitchFamily="18" charset="0"/>
              </a:rPr>
              <a:t>β-</a:t>
            </a:r>
            <a:r>
              <a:rPr lang="en-US" sz="1400" dirty="0">
                <a:solidFill>
                  <a:schemeClr val="tx1">
                    <a:lumMod val="65000"/>
                    <a:lumOff val="35000"/>
                  </a:schemeClr>
                </a:solidFill>
                <a:cs typeface="Times New Roman" panose="02020603050405020304" pitchFamily="18" charset="0"/>
              </a:rPr>
              <a:t>Ga2S3 </a:t>
            </a:r>
            <a:r>
              <a:rPr lang="en-US" sz="1400" dirty="0" smtClean="0">
                <a:solidFill>
                  <a:schemeClr val="tx1">
                    <a:lumMod val="65000"/>
                    <a:lumOff val="35000"/>
                  </a:schemeClr>
                </a:solidFill>
                <a:cs typeface="Times New Roman" panose="02020603050405020304" pitchFamily="18" charset="0"/>
              </a:rPr>
              <a:t>Nanowires </a:t>
            </a:r>
            <a:r>
              <a:rPr lang="en-US" sz="1400" i="1" dirty="0" smtClean="0">
                <a:solidFill>
                  <a:schemeClr val="tx1">
                    <a:lumMod val="65000"/>
                    <a:lumOff val="35000"/>
                  </a:schemeClr>
                </a:solidFill>
                <a:cs typeface="Times New Roman" panose="02020603050405020304" pitchFamily="18" charset="0"/>
              </a:rPr>
              <a:t>Nanoscale </a:t>
            </a:r>
            <a:r>
              <a:rPr lang="en-US" sz="1400" i="1" dirty="0">
                <a:solidFill>
                  <a:schemeClr val="tx1">
                    <a:lumMod val="65000"/>
                    <a:lumOff val="35000"/>
                  </a:schemeClr>
                </a:solidFill>
                <a:cs typeface="Times New Roman" panose="02020603050405020304" pitchFamily="18" charset="0"/>
              </a:rPr>
              <a:t>Research Letters</a:t>
            </a:r>
            <a:r>
              <a:rPr lang="en-US" sz="1400" dirty="0">
                <a:solidFill>
                  <a:schemeClr val="tx1">
                    <a:lumMod val="65000"/>
                    <a:lumOff val="35000"/>
                  </a:schemeClr>
                </a:solidFill>
                <a:cs typeface="Times New Roman" panose="02020603050405020304" pitchFamily="18" charset="0"/>
              </a:rPr>
              <a:t> (2015) 10:304.</a:t>
            </a:r>
          </a:p>
          <a:p>
            <a:pPr marL="166538" indent="-166538" algn="l">
              <a:buFont typeface="+mj-lt"/>
              <a:buAutoNum type="arabicPeriod"/>
            </a:pPr>
            <a:r>
              <a:rPr lang="en-US" sz="1400" dirty="0" smtClean="0">
                <a:solidFill>
                  <a:schemeClr val="tx1">
                    <a:lumMod val="65000"/>
                    <a:lumOff val="35000"/>
                  </a:schemeClr>
                </a:solidFill>
                <a:cs typeface="Times New Roman" panose="02020603050405020304" pitchFamily="18" charset="0"/>
              </a:rPr>
              <a:t>Chun et al. </a:t>
            </a:r>
            <a:r>
              <a:rPr lang="en-US" sz="1400" dirty="0">
                <a:solidFill>
                  <a:schemeClr val="tx1">
                    <a:lumMod val="65000"/>
                    <a:lumOff val="35000"/>
                  </a:schemeClr>
                </a:solidFill>
              </a:rPr>
              <a:t>Controlled Structure of Gallium Oxide Nanowires</a:t>
            </a:r>
            <a:r>
              <a:rPr lang="en-US" sz="1400" dirty="0" smtClean="0">
                <a:solidFill>
                  <a:schemeClr val="tx1">
                    <a:lumMod val="65000"/>
                    <a:lumOff val="35000"/>
                  </a:schemeClr>
                </a:solidFill>
                <a:cs typeface="Times New Roman" panose="02020603050405020304" pitchFamily="18" charset="0"/>
              </a:rPr>
              <a:t> </a:t>
            </a:r>
            <a:r>
              <a:rPr lang="en-US" sz="1400" i="1" dirty="0">
                <a:solidFill>
                  <a:schemeClr val="tx1">
                    <a:lumMod val="65000"/>
                    <a:lumOff val="35000"/>
                  </a:schemeClr>
                </a:solidFill>
              </a:rPr>
              <a:t>J. Phys. Chem. B</a:t>
            </a:r>
            <a:r>
              <a:rPr lang="en-US" sz="1400" dirty="0">
                <a:solidFill>
                  <a:schemeClr val="tx1">
                    <a:lumMod val="65000"/>
                    <a:lumOff val="35000"/>
                  </a:schemeClr>
                </a:solidFill>
              </a:rPr>
              <a:t> 2003, </a:t>
            </a:r>
            <a:r>
              <a:rPr lang="en-US" sz="1400" i="1" dirty="0">
                <a:solidFill>
                  <a:schemeClr val="tx1">
                    <a:lumMod val="65000"/>
                    <a:lumOff val="35000"/>
                  </a:schemeClr>
                </a:solidFill>
              </a:rPr>
              <a:t>107</a:t>
            </a:r>
            <a:r>
              <a:rPr lang="en-US" sz="1400" dirty="0">
                <a:solidFill>
                  <a:schemeClr val="tx1">
                    <a:lumMod val="65000"/>
                    <a:lumOff val="35000"/>
                  </a:schemeClr>
                </a:solidFill>
              </a:rPr>
              <a:t>, 9042-9046</a:t>
            </a:r>
            <a:endParaRPr lang="en-US" sz="1400" dirty="0">
              <a:solidFill>
                <a:schemeClr val="tx1">
                  <a:lumMod val="65000"/>
                  <a:lumOff val="35000"/>
                </a:schemeClr>
              </a:solidFill>
              <a:cs typeface="Times New Roman" panose="02020603050405020304" pitchFamily="18" charset="0"/>
            </a:endParaRPr>
          </a:p>
          <a:p>
            <a:pPr marL="166538" indent="-166538" algn="l">
              <a:buFont typeface="+mj-lt"/>
              <a:buAutoNum type="arabicPeriod"/>
            </a:pPr>
            <a:r>
              <a:rPr lang="en-US" sz="1400" dirty="0" smtClean="0">
                <a:solidFill>
                  <a:schemeClr val="tx1">
                    <a:lumMod val="65000"/>
                    <a:lumOff val="35000"/>
                  </a:schemeClr>
                </a:solidFill>
                <a:cs typeface="Times New Roman" panose="02020603050405020304" pitchFamily="18" charset="0"/>
              </a:rPr>
              <a:t>Z. R. Dai et al. Gallium Oxide </a:t>
            </a:r>
            <a:r>
              <a:rPr lang="en-US" sz="1400" dirty="0" err="1" smtClean="0">
                <a:solidFill>
                  <a:schemeClr val="tx1">
                    <a:lumMod val="65000"/>
                    <a:lumOff val="35000"/>
                  </a:schemeClr>
                </a:solidFill>
                <a:cs typeface="Times New Roman" panose="02020603050405020304" pitchFamily="18" charset="0"/>
              </a:rPr>
              <a:t>Nanosheets</a:t>
            </a:r>
            <a:r>
              <a:rPr lang="en-US" sz="1400" dirty="0" smtClean="0">
                <a:solidFill>
                  <a:schemeClr val="tx1">
                    <a:lumMod val="65000"/>
                    <a:lumOff val="35000"/>
                  </a:schemeClr>
                </a:solidFill>
                <a:cs typeface="Times New Roman" panose="02020603050405020304" pitchFamily="18" charset="0"/>
              </a:rPr>
              <a:t> and Nanoribbons </a:t>
            </a:r>
            <a:r>
              <a:rPr lang="en-US" sz="1400" i="1" dirty="0">
                <a:solidFill>
                  <a:schemeClr val="tx1">
                    <a:lumMod val="65000"/>
                    <a:lumOff val="35000"/>
                  </a:schemeClr>
                </a:solidFill>
              </a:rPr>
              <a:t>J. Phys. Chem. B</a:t>
            </a:r>
            <a:r>
              <a:rPr lang="en-US" sz="1400" dirty="0">
                <a:solidFill>
                  <a:schemeClr val="tx1">
                    <a:lumMod val="65000"/>
                    <a:lumOff val="35000"/>
                  </a:schemeClr>
                </a:solidFill>
              </a:rPr>
              <a:t> 2002, </a:t>
            </a:r>
            <a:r>
              <a:rPr lang="en-US" sz="1400" i="1" dirty="0">
                <a:solidFill>
                  <a:schemeClr val="tx1">
                    <a:lumMod val="65000"/>
                    <a:lumOff val="35000"/>
                  </a:schemeClr>
                </a:solidFill>
              </a:rPr>
              <a:t>106</a:t>
            </a:r>
            <a:r>
              <a:rPr lang="en-US" sz="1400" dirty="0">
                <a:solidFill>
                  <a:schemeClr val="tx1">
                    <a:lumMod val="65000"/>
                    <a:lumOff val="35000"/>
                  </a:schemeClr>
                </a:solidFill>
              </a:rPr>
              <a:t>, 902-904</a:t>
            </a:r>
            <a:endParaRPr lang="en-US" sz="1400" dirty="0">
              <a:solidFill>
                <a:schemeClr val="tx1">
                  <a:lumMod val="65000"/>
                  <a:lumOff val="35000"/>
                </a:schemeClr>
              </a:solidFill>
              <a:cs typeface="Times New Roman" panose="02020603050405020304" pitchFamily="18" charset="0"/>
            </a:endParaRPr>
          </a:p>
          <a:p>
            <a:pPr marL="166538" indent="-166538" algn="l">
              <a:buFont typeface="+mj-lt"/>
              <a:buAutoNum type="arabicPeriod"/>
            </a:pPr>
            <a:r>
              <a:rPr lang="en-US" sz="1400" dirty="0">
                <a:solidFill>
                  <a:schemeClr val="tx1">
                    <a:lumMod val="65000"/>
                    <a:lumOff val="35000"/>
                  </a:schemeClr>
                </a:solidFill>
              </a:rPr>
              <a:t>Chi-Liang </a:t>
            </a:r>
            <a:r>
              <a:rPr lang="en-US" sz="1400" dirty="0" err="1">
                <a:solidFill>
                  <a:schemeClr val="tx1">
                    <a:lumMod val="65000"/>
                    <a:lumOff val="35000"/>
                  </a:schemeClr>
                </a:solidFill>
              </a:rPr>
              <a:t>Kuo</a:t>
            </a:r>
            <a:r>
              <a:rPr lang="en-US" sz="1400" dirty="0">
                <a:solidFill>
                  <a:schemeClr val="tx1">
                    <a:lumMod val="65000"/>
                    <a:lumOff val="35000"/>
                  </a:schemeClr>
                </a:solidFill>
              </a:rPr>
              <a:t> and Michael H </a:t>
            </a:r>
            <a:r>
              <a:rPr lang="en-US" sz="1400" dirty="0" smtClean="0">
                <a:solidFill>
                  <a:schemeClr val="tx1">
                    <a:lumMod val="65000"/>
                    <a:lumOff val="35000"/>
                  </a:schemeClr>
                </a:solidFill>
              </a:rPr>
              <a:t>Huang, </a:t>
            </a:r>
            <a:r>
              <a:rPr lang="en-US" sz="1400" dirty="0">
                <a:solidFill>
                  <a:schemeClr val="tx1">
                    <a:lumMod val="65000"/>
                    <a:lumOff val="35000"/>
                  </a:schemeClr>
                </a:solidFill>
              </a:rPr>
              <a:t>The growth of </a:t>
            </a:r>
            <a:r>
              <a:rPr lang="en-US" sz="1400" dirty="0" err="1">
                <a:solidFill>
                  <a:schemeClr val="tx1">
                    <a:lumMod val="65000"/>
                    <a:lumOff val="35000"/>
                  </a:schemeClr>
                </a:solidFill>
              </a:rPr>
              <a:t>ultralong</a:t>
            </a:r>
            <a:r>
              <a:rPr lang="en-US" sz="1400" dirty="0">
                <a:solidFill>
                  <a:schemeClr val="tx1">
                    <a:lumMod val="65000"/>
                    <a:lumOff val="35000"/>
                  </a:schemeClr>
                </a:solidFill>
              </a:rPr>
              <a:t> and highly blue luminescent gallium oxide nanowires and </a:t>
            </a:r>
            <a:r>
              <a:rPr lang="en-US" sz="1400" dirty="0" err="1">
                <a:solidFill>
                  <a:schemeClr val="tx1">
                    <a:lumMod val="65000"/>
                    <a:lumOff val="35000"/>
                  </a:schemeClr>
                </a:solidFill>
              </a:rPr>
              <a:t>nanobelts</a:t>
            </a:r>
            <a:r>
              <a:rPr lang="en-US" sz="1400" dirty="0">
                <a:solidFill>
                  <a:schemeClr val="tx1">
                    <a:lumMod val="65000"/>
                    <a:lumOff val="35000"/>
                  </a:schemeClr>
                </a:solidFill>
              </a:rPr>
              <a:t>, and direct horizontal nanowire growth on substrates 2008 </a:t>
            </a:r>
            <a:r>
              <a:rPr lang="en-US" sz="1400" i="1" dirty="0">
                <a:solidFill>
                  <a:schemeClr val="tx1">
                    <a:lumMod val="65000"/>
                    <a:lumOff val="35000"/>
                  </a:schemeClr>
                </a:solidFill>
              </a:rPr>
              <a:t>Nanotechnology</a:t>
            </a:r>
            <a:r>
              <a:rPr lang="en-US" sz="1400" dirty="0">
                <a:solidFill>
                  <a:schemeClr val="tx1">
                    <a:lumMod val="65000"/>
                    <a:lumOff val="35000"/>
                  </a:schemeClr>
                </a:solidFill>
              </a:rPr>
              <a:t> </a:t>
            </a:r>
            <a:r>
              <a:rPr lang="en-US" sz="1400" b="1" dirty="0">
                <a:solidFill>
                  <a:schemeClr val="tx1">
                    <a:lumMod val="65000"/>
                    <a:lumOff val="35000"/>
                  </a:schemeClr>
                </a:solidFill>
              </a:rPr>
              <a:t>19</a:t>
            </a:r>
            <a:r>
              <a:rPr lang="en-US" sz="1400" dirty="0">
                <a:solidFill>
                  <a:schemeClr val="tx1">
                    <a:lumMod val="65000"/>
                    <a:lumOff val="35000"/>
                  </a:schemeClr>
                </a:solidFill>
              </a:rPr>
              <a:t> 155604</a:t>
            </a:r>
            <a:r>
              <a:rPr lang="en-US" sz="1400" dirty="0" smtClean="0">
                <a:solidFill>
                  <a:schemeClr val="tx1">
                    <a:lumMod val="65000"/>
                    <a:lumOff val="35000"/>
                  </a:schemeClr>
                </a:solidFill>
                <a:cs typeface="Times New Roman" panose="02020603050405020304" pitchFamily="18" charset="0"/>
              </a:rPr>
              <a:t>.</a:t>
            </a:r>
            <a:endParaRPr lang="en-US" sz="1400" dirty="0">
              <a:solidFill>
                <a:schemeClr val="tx1">
                  <a:lumMod val="65000"/>
                  <a:lumOff val="35000"/>
                </a:schemeClr>
              </a:solidFill>
              <a:cs typeface="Times New Roman" panose="02020603050405020304" pitchFamily="18" charset="0"/>
            </a:endParaRPr>
          </a:p>
        </p:txBody>
      </p:sp>
      <p:sp>
        <p:nvSpPr>
          <p:cNvPr id="94" name="TextBox 93"/>
          <p:cNvSpPr txBox="1"/>
          <p:nvPr/>
        </p:nvSpPr>
        <p:spPr>
          <a:xfrm>
            <a:off x="23886300" y="10519731"/>
            <a:ext cx="716697" cy="755952"/>
          </a:xfrm>
          <a:prstGeom prst="rect">
            <a:avLst/>
          </a:prstGeom>
          <a:noFill/>
        </p:spPr>
        <p:txBody>
          <a:bodyPr wrap="square" lIns="304528" tIns="152261" rIns="304528" bIns="152261" rtlCol="0">
            <a:spAutoFit/>
          </a:bodyPr>
          <a:lstStyle/>
          <a:p>
            <a:r>
              <a:rPr lang="en-US" sz="2914" b="1" dirty="0">
                <a:solidFill>
                  <a:schemeClr val="bg1"/>
                </a:solidFill>
              </a:rPr>
              <a:t>d</a:t>
            </a:r>
          </a:p>
        </p:txBody>
      </p:sp>
      <p:sp>
        <p:nvSpPr>
          <p:cNvPr id="111" name="TextBox 110"/>
          <p:cNvSpPr txBox="1"/>
          <p:nvPr/>
        </p:nvSpPr>
        <p:spPr>
          <a:xfrm>
            <a:off x="17400315" y="10578628"/>
            <a:ext cx="702607" cy="755952"/>
          </a:xfrm>
          <a:prstGeom prst="rect">
            <a:avLst/>
          </a:prstGeom>
          <a:noFill/>
        </p:spPr>
        <p:txBody>
          <a:bodyPr wrap="square" lIns="304528" tIns="152261" rIns="304528" bIns="152261" rtlCol="0">
            <a:spAutoFit/>
          </a:bodyPr>
          <a:lstStyle/>
          <a:p>
            <a:r>
              <a:rPr lang="en-US" sz="2914" b="1" dirty="0">
                <a:solidFill>
                  <a:schemeClr val="bg1"/>
                </a:solidFill>
              </a:rPr>
              <a:t>a</a:t>
            </a:r>
          </a:p>
        </p:txBody>
      </p:sp>
      <p:sp>
        <p:nvSpPr>
          <p:cNvPr id="121" name="TextBox 120"/>
          <p:cNvSpPr txBox="1"/>
          <p:nvPr/>
        </p:nvSpPr>
        <p:spPr>
          <a:xfrm>
            <a:off x="21733864" y="10628583"/>
            <a:ext cx="678653" cy="755952"/>
          </a:xfrm>
          <a:prstGeom prst="rect">
            <a:avLst/>
          </a:prstGeom>
          <a:noFill/>
        </p:spPr>
        <p:txBody>
          <a:bodyPr wrap="square" lIns="304528" tIns="152261" rIns="304528" bIns="152261" rtlCol="0">
            <a:spAutoFit/>
          </a:bodyPr>
          <a:lstStyle/>
          <a:p>
            <a:r>
              <a:rPr lang="en-US" sz="2914" b="1" dirty="0">
                <a:solidFill>
                  <a:schemeClr val="bg1"/>
                </a:solidFill>
              </a:rPr>
              <a:t>c</a:t>
            </a:r>
          </a:p>
        </p:txBody>
      </p:sp>
      <p:sp>
        <p:nvSpPr>
          <p:cNvPr id="26" name="TextBox 25"/>
          <p:cNvSpPr txBox="1"/>
          <p:nvPr/>
        </p:nvSpPr>
        <p:spPr>
          <a:xfrm>
            <a:off x="533400" y="4060708"/>
            <a:ext cx="12615424" cy="683252"/>
          </a:xfrm>
          <a:prstGeom prst="rect">
            <a:avLst/>
          </a:prstGeom>
          <a:solidFill>
            <a:schemeClr val="tx2"/>
          </a:solidFill>
        </p:spPr>
        <p:txBody>
          <a:bodyPr wrap="square" lIns="88825" tIns="44412" rIns="88825" bIns="44412" rtlCol="0" anchor="ctr">
            <a:spAutoFit/>
          </a:bodyPr>
          <a:lstStyle/>
          <a:p>
            <a:pPr algn="ctr"/>
            <a:r>
              <a:rPr lang="en-US" sz="3857" b="1" dirty="0">
                <a:solidFill>
                  <a:schemeClr val="bg1"/>
                </a:solidFill>
                <a:latin typeface="Times New Roman" panose="02020603050405020304" pitchFamily="18" charset="0"/>
                <a:cs typeface="Times New Roman" panose="02020603050405020304" pitchFamily="18" charset="0"/>
              </a:rPr>
              <a:t>Background</a:t>
            </a:r>
          </a:p>
        </p:txBody>
      </p:sp>
      <p:pic>
        <p:nvPicPr>
          <p:cNvPr id="125" name="Picture 124"/>
          <p:cNvPicPr>
            <a:picLocks noChangeAspect="1"/>
          </p:cNvPicPr>
          <p:nvPr/>
        </p:nvPicPr>
        <p:blipFill rotWithShape="1">
          <a:blip r:embed="rId3" cstate="print">
            <a:clrChange>
              <a:clrFrom>
                <a:srgbClr val="FFFFFE"/>
              </a:clrFrom>
              <a:clrTo>
                <a:srgbClr val="FFFFFE">
                  <a:alpha val="0"/>
                </a:srgbClr>
              </a:clrTo>
            </a:clrChange>
            <a:extLst>
              <a:ext uri="{28A0092B-C50C-407E-A947-70E740481C1C}">
                <a14:useLocalDpi xmlns:a14="http://schemas.microsoft.com/office/drawing/2010/main" val="0"/>
              </a:ext>
            </a:extLst>
          </a:blip>
          <a:srcRect l="7186" t="8145" r="6594" b="7487"/>
          <a:stretch/>
        </p:blipFill>
        <p:spPr>
          <a:xfrm>
            <a:off x="1828800" y="447296"/>
            <a:ext cx="3631574" cy="3283456"/>
          </a:xfrm>
          <a:prstGeom prst="rect">
            <a:avLst/>
          </a:prstGeom>
        </p:spPr>
      </p:pic>
      <p:pic>
        <p:nvPicPr>
          <p:cNvPr id="162" name="Picture 161"/>
          <p:cNvPicPr>
            <a:picLocks noChangeAspect="1"/>
          </p:cNvPicPr>
          <p:nvPr/>
        </p:nvPicPr>
        <p:blipFill rotWithShape="1">
          <a:blip r:embed="rId3" cstate="print">
            <a:clrChange>
              <a:clrFrom>
                <a:srgbClr val="FFFFFE"/>
              </a:clrFrom>
              <a:clrTo>
                <a:srgbClr val="FFFFFE">
                  <a:alpha val="0"/>
                </a:srgbClr>
              </a:clrTo>
            </a:clrChange>
            <a:extLst>
              <a:ext uri="{28A0092B-C50C-407E-A947-70E740481C1C}">
                <a14:useLocalDpi xmlns:a14="http://schemas.microsoft.com/office/drawing/2010/main" val="0"/>
              </a:ext>
            </a:extLst>
          </a:blip>
          <a:srcRect l="7186" t="8145" r="6594" b="7487"/>
          <a:stretch/>
        </p:blipFill>
        <p:spPr>
          <a:xfrm>
            <a:off x="38217762" y="447296"/>
            <a:ext cx="3631574" cy="3283456"/>
          </a:xfrm>
          <a:prstGeom prst="rect">
            <a:avLst/>
          </a:prstGeom>
        </p:spPr>
      </p:pic>
      <p:sp>
        <p:nvSpPr>
          <p:cNvPr id="21" name="TextBox 20"/>
          <p:cNvSpPr txBox="1"/>
          <p:nvPr/>
        </p:nvSpPr>
        <p:spPr>
          <a:xfrm>
            <a:off x="13589110" y="23529470"/>
            <a:ext cx="15064544" cy="683252"/>
          </a:xfrm>
          <a:prstGeom prst="rect">
            <a:avLst/>
          </a:prstGeom>
          <a:solidFill>
            <a:schemeClr val="tx2"/>
          </a:solidFill>
        </p:spPr>
        <p:txBody>
          <a:bodyPr wrap="square" lIns="88825" tIns="44412" rIns="88825" bIns="44412" rtlCol="0" anchor="ctr">
            <a:spAutoFit/>
          </a:bodyPr>
          <a:lstStyle/>
          <a:p>
            <a:pPr algn="ctr"/>
            <a:r>
              <a:rPr lang="en-US" sz="3857" b="1" dirty="0">
                <a:solidFill>
                  <a:schemeClr val="bg1"/>
                </a:solidFill>
                <a:latin typeface="Times New Roman" panose="02020603050405020304" pitchFamily="18" charset="0"/>
                <a:cs typeface="Times New Roman" panose="02020603050405020304" pitchFamily="18" charset="0"/>
              </a:rPr>
              <a:t>XRD Measurements</a:t>
            </a:r>
          </a:p>
        </p:txBody>
      </p:sp>
      <p:sp>
        <p:nvSpPr>
          <p:cNvPr id="22" name="TextBox 21"/>
          <p:cNvSpPr txBox="1"/>
          <p:nvPr/>
        </p:nvSpPr>
        <p:spPr>
          <a:xfrm>
            <a:off x="29192800" y="9729385"/>
            <a:ext cx="14092353" cy="681327"/>
          </a:xfrm>
          <a:prstGeom prst="rect">
            <a:avLst/>
          </a:prstGeom>
          <a:solidFill>
            <a:schemeClr val="tx2"/>
          </a:solidFill>
        </p:spPr>
        <p:txBody>
          <a:bodyPr wrap="square" lIns="88825" tIns="44412" rIns="88825" bIns="44412" rtlCol="0" anchor="ctr">
            <a:spAutoFit/>
          </a:bodyPr>
          <a:lstStyle/>
          <a:p>
            <a:pPr algn="ctr"/>
            <a:r>
              <a:rPr lang="en-US" sz="3857" b="1" dirty="0" smtClean="0">
                <a:solidFill>
                  <a:schemeClr val="bg1"/>
                </a:solidFill>
                <a:latin typeface="Times New Roman" panose="02020603050405020304" pitchFamily="18" charset="0"/>
                <a:cs typeface="Times New Roman" panose="02020603050405020304" pitchFamily="18" charset="0"/>
              </a:rPr>
              <a:t>XPS </a:t>
            </a:r>
            <a:endParaRPr lang="en-US" sz="3857" b="1" dirty="0">
              <a:solidFill>
                <a:schemeClr val="bg1"/>
              </a:solidFill>
              <a:latin typeface="Times New Roman" panose="02020603050405020304" pitchFamily="18" charset="0"/>
              <a:cs typeface="Times New Roman" panose="02020603050405020304" pitchFamily="18" charset="0"/>
            </a:endParaRPr>
          </a:p>
        </p:txBody>
      </p:sp>
      <p:sp>
        <p:nvSpPr>
          <p:cNvPr id="115" name="TextBox 114"/>
          <p:cNvSpPr txBox="1"/>
          <p:nvPr/>
        </p:nvSpPr>
        <p:spPr>
          <a:xfrm>
            <a:off x="533399" y="9612249"/>
            <a:ext cx="12398562" cy="683252"/>
          </a:xfrm>
          <a:prstGeom prst="rect">
            <a:avLst/>
          </a:prstGeom>
          <a:solidFill>
            <a:schemeClr val="tx2"/>
          </a:solidFill>
        </p:spPr>
        <p:txBody>
          <a:bodyPr wrap="square" lIns="88825" tIns="44412" rIns="88825" bIns="44412" rtlCol="0" anchor="ctr">
            <a:spAutoFit/>
          </a:bodyPr>
          <a:lstStyle/>
          <a:p>
            <a:pPr algn="ctr"/>
            <a:r>
              <a:rPr lang="en-US" sz="3857" b="1" dirty="0">
                <a:solidFill>
                  <a:schemeClr val="bg1"/>
                </a:solidFill>
                <a:latin typeface="Times New Roman" panose="02020603050405020304" pitchFamily="18" charset="0"/>
                <a:cs typeface="Times New Roman" panose="02020603050405020304" pitchFamily="18" charset="0"/>
              </a:rPr>
              <a:t>Method</a:t>
            </a:r>
          </a:p>
        </p:txBody>
      </p:sp>
      <p:sp>
        <p:nvSpPr>
          <p:cNvPr id="7" name="TextBox 6"/>
          <p:cNvSpPr txBox="1"/>
          <p:nvPr/>
        </p:nvSpPr>
        <p:spPr>
          <a:xfrm>
            <a:off x="533399" y="4959034"/>
            <a:ext cx="12615425" cy="4311103"/>
          </a:xfrm>
          <a:prstGeom prst="rect">
            <a:avLst/>
          </a:prstGeom>
          <a:noFill/>
        </p:spPr>
        <p:txBody>
          <a:bodyPr wrap="square" lIns="88825" tIns="44412" rIns="88825" bIns="44412" rtlCol="0">
            <a:spAutoFit/>
          </a:bodyPr>
          <a:lstStyle/>
          <a:p>
            <a:pPr marL="457200" indent="-457200" algn="just">
              <a:buFont typeface="Arial" panose="020B0604020202020204" pitchFamily="34" charset="0"/>
              <a:buChar char="•"/>
            </a:pPr>
            <a:r>
              <a:rPr lang="en-US" sz="3428" dirty="0">
                <a:latin typeface="Times New Roman" panose="02020603050405020304" pitchFamily="18" charset="0"/>
                <a:cs typeface="Times New Roman" panose="02020603050405020304" pitchFamily="18" charset="0"/>
              </a:rPr>
              <a:t>Gallium Oxide is a wide band-gap (4.9 eV) semiconductor. Nanowires and other nanostructures of such materials are of particular interest due to potential semiconductor device </a:t>
            </a:r>
            <a:r>
              <a:rPr lang="en-US" sz="3428" dirty="0" smtClean="0">
                <a:latin typeface="Times New Roman" panose="02020603050405020304" pitchFamily="18" charset="0"/>
                <a:cs typeface="Times New Roman" panose="02020603050405020304" pitchFamily="18" charset="0"/>
              </a:rPr>
              <a:t>applications.</a:t>
            </a:r>
            <a:r>
              <a:rPr lang="en-US" sz="3428" baseline="30000" dirty="0" smtClean="0">
                <a:latin typeface="Times New Roman" panose="02020603050405020304" pitchFamily="18" charset="0"/>
                <a:cs typeface="Times New Roman" panose="02020603050405020304" pitchFamily="18" charset="0"/>
              </a:rPr>
              <a:t>1</a:t>
            </a:r>
            <a:endParaRPr lang="en-US" sz="3428"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430" dirty="0">
                <a:latin typeface="Times New Roman" panose="02020603050405020304" pitchFamily="18" charset="0"/>
                <a:cs typeface="Times New Roman" panose="02020603050405020304" pitchFamily="18" charset="0"/>
              </a:rPr>
              <a:t>Scanning Electron Microscopy (SEM) can help us understand the overall structure of the product.</a:t>
            </a:r>
          </a:p>
          <a:p>
            <a:pPr marL="457200" indent="-457200" algn="just">
              <a:buFont typeface="Arial" panose="020B0604020202020204" pitchFamily="34" charset="0"/>
              <a:buChar char="•"/>
            </a:pPr>
            <a:r>
              <a:rPr lang="en-US" sz="3430" dirty="0">
                <a:latin typeface="Times New Roman" panose="02020603050405020304" pitchFamily="18" charset="0"/>
                <a:cs typeface="Times New Roman" panose="02020603050405020304" pitchFamily="18" charset="0"/>
              </a:rPr>
              <a:t>Transient Absorption measurements use Ultrafast lasers to observe photochemical reactions within their ultrashort </a:t>
            </a:r>
            <a:r>
              <a:rPr lang="en-US" sz="3430" dirty="0" smtClean="0">
                <a:latin typeface="Times New Roman" panose="02020603050405020304" pitchFamily="18" charset="0"/>
                <a:cs typeface="Times New Roman" panose="02020603050405020304" pitchFamily="18" charset="0"/>
              </a:rPr>
              <a:t>timescales.</a:t>
            </a:r>
            <a:r>
              <a:rPr lang="en-US" sz="3430" baseline="30000" dirty="0" smtClean="0">
                <a:latin typeface="Times New Roman" panose="02020603050405020304" pitchFamily="18" charset="0"/>
                <a:cs typeface="Times New Roman" panose="02020603050405020304" pitchFamily="18" charset="0"/>
              </a:rPr>
              <a:t>2</a:t>
            </a:r>
            <a:endParaRPr lang="en-US" sz="343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483129" y="31706015"/>
            <a:ext cx="11873855" cy="1040721"/>
          </a:xfrm>
          <a:prstGeom prst="rect">
            <a:avLst/>
          </a:prstGeom>
          <a:noFill/>
        </p:spPr>
        <p:txBody>
          <a:bodyPr wrap="square" lIns="88825" tIns="44412" rIns="88825" bIns="44412" rtlCol="0">
            <a:spAutoFit/>
          </a:bodyPr>
          <a:lstStyle/>
          <a:p>
            <a:pPr algn="just"/>
            <a:r>
              <a:rPr lang="en-US" sz="3090" b="1" dirty="0">
                <a:solidFill>
                  <a:schemeClr val="tx2"/>
                </a:solidFill>
                <a:latin typeface="Times New Roman" panose="02020603050405020304" pitchFamily="18" charset="0"/>
                <a:cs typeface="Times New Roman" panose="02020603050405020304" pitchFamily="18" charset="0"/>
              </a:rPr>
              <a:t>Figure 2</a:t>
            </a:r>
            <a:r>
              <a:rPr lang="en-US" sz="3090" b="1" dirty="0" smtClean="0">
                <a:solidFill>
                  <a:schemeClr val="tx2"/>
                </a:solidFill>
                <a:latin typeface="Times New Roman" panose="02020603050405020304" pitchFamily="18" charset="0"/>
                <a:cs typeface="Times New Roman" panose="02020603050405020304" pitchFamily="18" charset="0"/>
              </a:rPr>
              <a:t>: </a:t>
            </a:r>
            <a:r>
              <a:rPr lang="en-US" sz="3090" dirty="0" smtClean="0">
                <a:latin typeface="Times New Roman" panose="02020603050405020304" pitchFamily="18" charset="0"/>
                <a:cs typeface="Times New Roman" panose="02020603050405020304" pitchFamily="18" charset="0"/>
              </a:rPr>
              <a:t>SEM images of a) sparse nanowire growth and b) chaotic and dirty nanowires</a:t>
            </a:r>
            <a:endParaRPr lang="en-US" sz="309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22939670" y="24364950"/>
            <a:ext cx="5666896" cy="3044346"/>
          </a:xfrm>
          <a:prstGeom prst="rect">
            <a:avLst/>
          </a:prstGeom>
          <a:noFill/>
        </p:spPr>
        <p:txBody>
          <a:bodyPr wrap="square" lIns="88825" tIns="44412" rIns="88825" bIns="44412" rtlCol="0">
            <a:spAutoFit/>
          </a:bodyPr>
          <a:lstStyle/>
          <a:p>
            <a:pPr algn="just"/>
            <a:r>
              <a:rPr lang="en-US" sz="3200" b="1" dirty="0">
                <a:solidFill>
                  <a:schemeClr val="tx2"/>
                </a:solidFill>
                <a:latin typeface="Times New Roman" panose="02020603050405020304" pitchFamily="18" charset="0"/>
                <a:cs typeface="Times New Roman" panose="02020603050405020304" pitchFamily="18" charset="0"/>
              </a:rPr>
              <a:t>Figure </a:t>
            </a:r>
            <a:r>
              <a:rPr lang="en-US" sz="3200" b="1" dirty="0" smtClean="0">
                <a:solidFill>
                  <a:schemeClr val="tx2"/>
                </a:solidFill>
                <a:latin typeface="Times New Roman" panose="02020603050405020304" pitchFamily="18" charset="0"/>
                <a:cs typeface="Times New Roman" panose="02020603050405020304" pitchFamily="18" charset="0"/>
              </a:rPr>
              <a:t>4: </a:t>
            </a:r>
            <a:r>
              <a:rPr lang="en-US" sz="3200" dirty="0" smtClean="0">
                <a:latin typeface="Times New Roman" panose="02020603050405020304" pitchFamily="18" charset="0"/>
                <a:cs typeface="Times New Roman" panose="02020603050405020304" pitchFamily="18" charset="0"/>
              </a:rPr>
              <a:t>XRD plots of 1) Nanowires on sapphire without Au on the tip, 2)  Nanowires on Si with Au at the tip, 3) Ga</a:t>
            </a:r>
            <a:r>
              <a:rPr lang="en-US" sz="3200" baseline="-25000" dirty="0" smtClean="0">
                <a:latin typeface="Times New Roman" panose="02020603050405020304" pitchFamily="18" charset="0"/>
                <a:cs typeface="Times New Roman" panose="02020603050405020304" pitchFamily="18" charset="0"/>
              </a:rPr>
              <a:t>2</a:t>
            </a:r>
            <a:r>
              <a:rPr lang="en-US" sz="3200" dirty="0" smtClean="0">
                <a:latin typeface="Times New Roman" panose="02020603050405020304" pitchFamily="18" charset="0"/>
                <a:cs typeface="Times New Roman" panose="02020603050405020304" pitchFamily="18" charset="0"/>
              </a:rPr>
              <a:t>O</a:t>
            </a:r>
            <a:r>
              <a:rPr lang="en-US" sz="3200" baseline="-25000" dirty="0" smtClean="0">
                <a:latin typeface="Times New Roman" panose="02020603050405020304" pitchFamily="18" charset="0"/>
                <a:cs typeface="Times New Roman" panose="02020603050405020304" pitchFamily="18" charset="0"/>
              </a:rPr>
              <a:t>3</a:t>
            </a:r>
            <a:r>
              <a:rPr lang="en-US" sz="3200" dirty="0" smtClean="0">
                <a:latin typeface="Times New Roman" panose="02020603050405020304" pitchFamily="18" charset="0"/>
                <a:cs typeface="Times New Roman" panose="02020603050405020304" pitchFamily="18" charset="0"/>
              </a:rPr>
              <a:t> on Si without Au present, 4) </a:t>
            </a:r>
            <a:r>
              <a:rPr lang="en-US" sz="3200" dirty="0" err="1" smtClean="0">
                <a:latin typeface="Times New Roman" panose="02020603050405020304" pitchFamily="18" charset="0"/>
                <a:cs typeface="Times New Roman" panose="02020603050405020304" pitchFamily="18" charset="0"/>
              </a:rPr>
              <a:t>Nanoflakes</a:t>
            </a:r>
            <a:r>
              <a:rPr lang="en-US" sz="3200" dirty="0" smtClean="0">
                <a:latin typeface="Times New Roman" panose="02020603050405020304" pitchFamily="18" charset="0"/>
                <a:cs typeface="Times New Roman" panose="02020603050405020304" pitchFamily="18" charset="0"/>
              </a:rPr>
              <a:t> on Si with Au</a:t>
            </a:r>
            <a:endParaRPr lang="en-US" sz="32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39612145" y="10684338"/>
            <a:ext cx="3522856" cy="4381123"/>
          </a:xfrm>
          <a:prstGeom prst="rect">
            <a:avLst/>
          </a:prstGeom>
          <a:noFill/>
        </p:spPr>
        <p:txBody>
          <a:bodyPr wrap="square" lIns="88825" tIns="44412" rIns="88825" bIns="44412" rtlCol="0">
            <a:spAutoFit/>
          </a:bodyPr>
          <a:lstStyle/>
          <a:p>
            <a:pPr algn="just"/>
            <a:r>
              <a:rPr lang="en-US" sz="3086" b="1" dirty="0">
                <a:solidFill>
                  <a:schemeClr val="tx2"/>
                </a:solidFill>
                <a:latin typeface="Times New Roman" panose="02020603050405020304" pitchFamily="18" charset="0"/>
                <a:cs typeface="Times New Roman" panose="02020603050405020304" pitchFamily="18" charset="0"/>
              </a:rPr>
              <a:t>Figure 5: </a:t>
            </a:r>
            <a:r>
              <a:rPr lang="en-US" sz="3086" dirty="0" smtClean="0">
                <a:latin typeface="Times New Roman" panose="02020603050405020304" pitchFamily="18" charset="0"/>
                <a:cs typeface="Times New Roman" panose="02020603050405020304" pitchFamily="18" charset="0"/>
              </a:rPr>
              <a:t>XPS Data of nanowires grown on Si  -- sample shown in Figure 3a. a) Ga</a:t>
            </a:r>
            <a:r>
              <a:rPr lang="en-US" sz="3086" baseline="30000" dirty="0" smtClean="0">
                <a:latin typeface="Times New Roman" panose="02020603050405020304" pitchFamily="18" charset="0"/>
                <a:cs typeface="Times New Roman" panose="02020603050405020304" pitchFamily="18" charset="0"/>
              </a:rPr>
              <a:t>2p</a:t>
            </a:r>
            <a:r>
              <a:rPr lang="en-US" sz="3086" dirty="0" smtClean="0">
                <a:latin typeface="Times New Roman" panose="02020603050405020304" pitchFamily="18" charset="0"/>
                <a:cs typeface="Times New Roman" panose="02020603050405020304" pitchFamily="18" charset="0"/>
              </a:rPr>
              <a:t>, b) O</a:t>
            </a:r>
            <a:r>
              <a:rPr lang="en-US" sz="3086" baseline="30000" dirty="0" smtClean="0">
                <a:latin typeface="Times New Roman" panose="02020603050405020304" pitchFamily="18" charset="0"/>
                <a:cs typeface="Times New Roman" panose="02020603050405020304" pitchFamily="18" charset="0"/>
              </a:rPr>
              <a:t>1s</a:t>
            </a:r>
            <a:r>
              <a:rPr lang="en-US" sz="3086" dirty="0" smtClean="0">
                <a:latin typeface="Times New Roman" panose="02020603050405020304" pitchFamily="18" charset="0"/>
                <a:cs typeface="Times New Roman" panose="02020603050405020304" pitchFamily="18" charset="0"/>
              </a:rPr>
              <a:t>, c) Au</a:t>
            </a:r>
            <a:r>
              <a:rPr lang="en-US" sz="3086" baseline="30000" dirty="0" smtClean="0">
                <a:latin typeface="Times New Roman" panose="02020603050405020304" pitchFamily="18" charset="0"/>
                <a:cs typeface="Times New Roman" panose="02020603050405020304" pitchFamily="18" charset="0"/>
              </a:rPr>
              <a:t>4f</a:t>
            </a:r>
            <a:r>
              <a:rPr lang="en-US" sz="3086" dirty="0" smtClean="0">
                <a:latin typeface="Times New Roman" panose="02020603050405020304" pitchFamily="18" charset="0"/>
                <a:cs typeface="Times New Roman" panose="02020603050405020304" pitchFamily="18" charset="0"/>
              </a:rPr>
              <a:t>, and d) full XPS Survey.</a:t>
            </a:r>
          </a:p>
          <a:p>
            <a:pPr algn="just"/>
            <a:endParaRPr lang="en-US" sz="3200" dirty="0">
              <a:latin typeface="Times New Roman" panose="02020603050405020304" pitchFamily="18" charset="0"/>
              <a:cs typeface="Times New Roman" panose="02020603050405020304" pitchFamily="18" charset="0"/>
            </a:endParaRPr>
          </a:p>
          <a:p>
            <a:pPr algn="just"/>
            <a:endParaRPr lang="en-US" sz="3086"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5" name="TextBox 34"/>
              <p:cNvSpPr txBox="1"/>
              <p:nvPr/>
            </p:nvSpPr>
            <p:spPr>
              <a:xfrm>
                <a:off x="22847284" y="27473422"/>
                <a:ext cx="5930618" cy="5169095"/>
              </a:xfrm>
              <a:prstGeom prst="rect">
                <a:avLst/>
              </a:prstGeom>
              <a:noFill/>
            </p:spPr>
            <p:txBody>
              <a:bodyPr wrap="square" lIns="88825" tIns="44412" rIns="88825" bIns="44412" rtlCol="0">
                <a:spAutoFit/>
              </a:bodyPr>
              <a:lstStyle/>
              <a:p>
                <a:pPr marL="457200" indent="-457200" algn="just">
                  <a:buFont typeface="Arial" panose="020B0604020202020204" pitchFamily="34" charset="0"/>
                  <a:buChar char="•"/>
                </a:pPr>
                <a:r>
                  <a:rPr lang="en-US" sz="3300" dirty="0" smtClean="0">
                    <a:latin typeface="Times New Roman" panose="02020603050405020304" pitchFamily="18" charset="0"/>
                    <a:cs typeface="Times New Roman" panose="02020603050405020304" pitchFamily="18" charset="0"/>
                  </a:rPr>
                  <a:t>XRD Data indicates that </a:t>
                </a:r>
                <a:r>
                  <a:rPr lang="en-US" sz="3300" dirty="0" err="1" smtClean="0">
                    <a:latin typeface="Times New Roman" panose="02020603050405020304" pitchFamily="18" charset="0"/>
                    <a:cs typeface="Times New Roman" panose="02020603050405020304" pitchFamily="18" charset="0"/>
                  </a:rPr>
                  <a:t>nanoflakes</a:t>
                </a:r>
                <a:r>
                  <a:rPr lang="en-US" sz="3300" dirty="0" smtClean="0">
                    <a:latin typeface="Times New Roman" panose="02020603050405020304" pitchFamily="18" charset="0"/>
                    <a:cs typeface="Times New Roman" panose="02020603050405020304" pitchFamily="18" charset="0"/>
                  </a:rPr>
                  <a:t> have the most metal-oxide, growth, as expected,</a:t>
                </a:r>
              </a:p>
              <a:p>
                <a:pPr marL="457200" indent="-457200" algn="just">
                  <a:buFont typeface="Arial" panose="020B0604020202020204" pitchFamily="34" charset="0"/>
                  <a:buChar char="•"/>
                </a:pPr>
                <a:r>
                  <a:rPr lang="en-US" sz="3300" dirty="0" smtClean="0">
                    <a:latin typeface="Times New Roman" panose="02020603050405020304" pitchFamily="18" charset="0"/>
                    <a:cs typeface="Times New Roman" panose="02020603050405020304" pitchFamily="18" charset="0"/>
                  </a:rPr>
                  <a:t>Ga</a:t>
                </a:r>
                <a:r>
                  <a:rPr lang="en-US" sz="3300" baseline="-25000" dirty="0" smtClean="0">
                    <a:latin typeface="Times New Roman" panose="02020603050405020304" pitchFamily="18" charset="0"/>
                    <a:cs typeface="Times New Roman" panose="02020603050405020304" pitchFamily="18" charset="0"/>
                  </a:rPr>
                  <a:t>2</a:t>
                </a:r>
                <a:r>
                  <a:rPr lang="en-US" sz="3300" dirty="0" smtClean="0">
                    <a:latin typeface="Times New Roman" panose="02020603050405020304" pitchFamily="18" charset="0"/>
                    <a:cs typeface="Times New Roman" panose="02020603050405020304" pitchFamily="18" charset="0"/>
                  </a:rPr>
                  <a:t>O</a:t>
                </a:r>
                <a:r>
                  <a:rPr lang="en-US" sz="3300" baseline="-25000" dirty="0" smtClean="0">
                    <a:latin typeface="Times New Roman" panose="02020603050405020304" pitchFamily="18" charset="0"/>
                    <a:cs typeface="Times New Roman" panose="02020603050405020304" pitchFamily="18" charset="0"/>
                  </a:rPr>
                  <a:t>3</a:t>
                </a:r>
                <a:r>
                  <a:rPr lang="en-US" sz="3300" dirty="0" smtClean="0">
                    <a:latin typeface="Times New Roman" panose="02020603050405020304" pitchFamily="18" charset="0"/>
                    <a:cs typeface="Times New Roman" panose="02020603050405020304" pitchFamily="18" charset="0"/>
                  </a:rPr>
                  <a:t> growth in the </a:t>
                </a:r>
                <a14:m>
                  <m:oMath xmlns:m="http://schemas.openxmlformats.org/officeDocument/2006/math">
                    <m:r>
                      <a:rPr lang="en-US" sz="3300" b="0" i="1" smtClean="0">
                        <a:latin typeface="Cambria Math" panose="02040503050406030204" pitchFamily="18" charset="0"/>
                        <a:cs typeface="Times New Roman" panose="02020603050405020304" pitchFamily="18" charset="0"/>
                      </a:rPr>
                      <m:t>(1</m:t>
                    </m:r>
                    <m:acc>
                      <m:accPr>
                        <m:chr m:val="̅"/>
                        <m:ctrlPr>
                          <a:rPr lang="en-US" sz="3300" b="0" i="1" smtClean="0">
                            <a:latin typeface="Cambria Math" panose="02040503050406030204" pitchFamily="18" charset="0"/>
                            <a:cs typeface="Times New Roman" panose="02020603050405020304" pitchFamily="18" charset="0"/>
                          </a:rPr>
                        </m:ctrlPr>
                      </m:accPr>
                      <m:e>
                        <m:r>
                          <a:rPr lang="en-US" sz="3300" b="0" i="1" smtClean="0">
                            <a:latin typeface="Cambria Math" panose="02040503050406030204" pitchFamily="18" charset="0"/>
                            <a:cs typeface="Times New Roman" panose="02020603050405020304" pitchFamily="18" charset="0"/>
                          </a:rPr>
                          <m:t>1</m:t>
                        </m:r>
                      </m:e>
                    </m:acc>
                    <m:r>
                      <a:rPr lang="en-US" sz="3300" b="0" i="1" smtClean="0">
                        <a:latin typeface="Cambria Math" panose="02040503050406030204" pitchFamily="18" charset="0"/>
                        <a:cs typeface="Times New Roman" panose="02020603050405020304" pitchFamily="18" charset="0"/>
                      </a:rPr>
                      <m:t>1</m:t>
                    </m:r>
                  </m:oMath>
                </a14:m>
                <a:r>
                  <a:rPr lang="en-US" sz="3300" dirty="0" smtClean="0">
                    <a:latin typeface="Times New Roman" panose="02020603050405020304" pitchFamily="18" charset="0"/>
                    <a:cs typeface="Times New Roman" panose="02020603050405020304" pitchFamily="18" charset="0"/>
                  </a:rPr>
                  <a:t>)  direction is </a:t>
                </a:r>
                <a:r>
                  <a:rPr lang="en-US" sz="3300" dirty="0" smtClean="0">
                    <a:latin typeface="Times New Roman" panose="02020603050405020304" pitchFamily="18" charset="0"/>
                    <a:cs typeface="Times New Roman" panose="02020603050405020304" pitchFamily="18" charset="0"/>
                  </a:rPr>
                  <a:t>related to “</a:t>
                </a:r>
                <a:r>
                  <a:rPr lang="en-US" sz="3300" dirty="0" smtClean="0">
                    <a:latin typeface="Times New Roman" panose="02020603050405020304" pitchFamily="18" charset="0"/>
                    <a:cs typeface="Times New Roman" panose="02020603050405020304" pitchFamily="18" charset="0"/>
                  </a:rPr>
                  <a:t>chaotic” heterogeneous growth. </a:t>
                </a:r>
              </a:p>
              <a:p>
                <a:pPr marL="457200" indent="-457200" algn="just">
                  <a:buFont typeface="Arial" panose="020B0604020202020204" pitchFamily="34" charset="0"/>
                  <a:buChar char="•"/>
                </a:pPr>
                <a:r>
                  <a:rPr lang="en-US" sz="3300" dirty="0" smtClean="0">
                    <a:latin typeface="Times New Roman" panose="02020603050405020304" pitchFamily="18" charset="0"/>
                    <a:cs typeface="Times New Roman" panose="02020603050405020304" pitchFamily="18" charset="0"/>
                  </a:rPr>
                  <a:t>There was trace growth of Ga</a:t>
                </a:r>
                <a:r>
                  <a:rPr lang="en-US" sz="3300" baseline="-25000" dirty="0" smtClean="0">
                    <a:latin typeface="Times New Roman" panose="02020603050405020304" pitchFamily="18" charset="0"/>
                    <a:cs typeface="Times New Roman" panose="02020603050405020304" pitchFamily="18" charset="0"/>
                  </a:rPr>
                  <a:t>2</a:t>
                </a:r>
                <a:r>
                  <a:rPr lang="en-US" sz="3300" dirty="0" smtClean="0">
                    <a:latin typeface="Times New Roman" panose="02020603050405020304" pitchFamily="18" charset="0"/>
                    <a:cs typeface="Times New Roman" panose="02020603050405020304" pitchFamily="18" charset="0"/>
                  </a:rPr>
                  <a:t>O</a:t>
                </a:r>
                <a:r>
                  <a:rPr lang="en-US" sz="3300" baseline="-25000" dirty="0" smtClean="0">
                    <a:latin typeface="Times New Roman" panose="02020603050405020304" pitchFamily="18" charset="0"/>
                    <a:cs typeface="Times New Roman" panose="02020603050405020304" pitchFamily="18" charset="0"/>
                  </a:rPr>
                  <a:t>3</a:t>
                </a:r>
                <a:r>
                  <a:rPr lang="en-US" sz="3300" dirty="0" smtClean="0">
                    <a:latin typeface="Times New Roman" panose="02020603050405020304" pitchFamily="18" charset="0"/>
                    <a:cs typeface="Times New Roman" panose="02020603050405020304" pitchFamily="18" charset="0"/>
                  </a:rPr>
                  <a:t> and </a:t>
                </a:r>
                <a:r>
                  <a:rPr lang="en-US" sz="3300" dirty="0" err="1" smtClean="0">
                    <a:latin typeface="Times New Roman" panose="02020603050405020304" pitchFamily="18" charset="0"/>
                    <a:cs typeface="Times New Roman" panose="02020603050405020304" pitchFamily="18" charset="0"/>
                  </a:rPr>
                  <a:t>GaN</a:t>
                </a:r>
                <a:r>
                  <a:rPr lang="en-US" sz="3300" dirty="0" smtClean="0">
                    <a:latin typeface="Times New Roman" panose="02020603050405020304" pitchFamily="18" charset="0"/>
                    <a:cs typeface="Times New Roman" panose="02020603050405020304" pitchFamily="18" charset="0"/>
                  </a:rPr>
                  <a:t> on the substrate without Au.</a:t>
                </a:r>
                <a:endParaRPr lang="en-US" sz="3300" dirty="0">
                  <a:latin typeface="Times New Roman" panose="02020603050405020304" pitchFamily="18" charset="0"/>
                  <a:cs typeface="Times New Roman" panose="02020603050405020304" pitchFamily="18" charset="0"/>
                </a:endParaRPr>
              </a:p>
            </p:txBody>
          </p:sp>
        </mc:Choice>
        <mc:Fallback>
          <p:sp>
            <p:nvSpPr>
              <p:cNvPr id="35" name="TextBox 34"/>
              <p:cNvSpPr txBox="1">
                <a:spLocks noRot="1" noChangeAspect="1" noMove="1" noResize="1" noEditPoints="1" noAdjustHandles="1" noChangeArrowheads="1" noChangeShapeType="1" noTextEdit="1"/>
              </p:cNvSpPr>
              <p:nvPr/>
            </p:nvSpPr>
            <p:spPr>
              <a:xfrm>
                <a:off x="22847284" y="27473422"/>
                <a:ext cx="5930618" cy="5169095"/>
              </a:xfrm>
              <a:prstGeom prst="rect">
                <a:avLst/>
              </a:prstGeom>
              <a:blipFill>
                <a:blip r:embed="rId4"/>
                <a:stretch>
                  <a:fillRect l="-2569" t="-1769" r="-2672" b="-3066"/>
                </a:stretch>
              </a:blipFill>
            </p:spPr>
            <p:txBody>
              <a:bodyPr/>
              <a:lstStyle/>
              <a:p>
                <a:r>
                  <a:rPr lang="en-US">
                    <a:noFill/>
                  </a:rPr>
                  <a:t> </a:t>
                </a:r>
              </a:p>
            </p:txBody>
          </p:sp>
        </mc:Fallback>
      </mc:AlternateContent>
      <p:sp>
        <p:nvSpPr>
          <p:cNvPr id="40" name="TextBox 39"/>
          <p:cNvSpPr txBox="1"/>
          <p:nvPr/>
        </p:nvSpPr>
        <p:spPr>
          <a:xfrm>
            <a:off x="13589110" y="21397949"/>
            <a:ext cx="14938801" cy="1936351"/>
          </a:xfrm>
          <a:prstGeom prst="rect">
            <a:avLst/>
          </a:prstGeom>
          <a:noFill/>
        </p:spPr>
        <p:txBody>
          <a:bodyPr wrap="square" lIns="88825" tIns="44412" rIns="88825" bIns="44412" rtlCol="0">
            <a:spAutoFit/>
          </a:bodyPr>
          <a:lstStyle/>
          <a:p>
            <a:pPr algn="just"/>
            <a:r>
              <a:rPr lang="en-US" sz="4000" dirty="0" smtClean="0">
                <a:latin typeface="Times New Roman" panose="02020603050405020304" pitchFamily="18" charset="0"/>
                <a:cs typeface="Times New Roman" panose="02020603050405020304" pitchFamily="18" charset="0"/>
              </a:rPr>
              <a:t>Exposure </a:t>
            </a:r>
            <a:r>
              <a:rPr lang="en-US" sz="4000" dirty="0" smtClean="0">
                <a:latin typeface="Times New Roman" panose="02020603050405020304" pitchFamily="18" charset="0"/>
                <a:cs typeface="Times New Roman" panose="02020603050405020304" pitchFamily="18" charset="0"/>
              </a:rPr>
              <a:t>to air and oxygen allows the nanowires to grow longer and more intensely, which is something we wanted to avoid on the sapphire plates due to incompatibility with TA measurements.</a:t>
            </a:r>
            <a:endParaRPr lang="en-US" sz="40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533399" y="10640891"/>
            <a:ext cx="5402843" cy="4309821"/>
          </a:xfrm>
          <a:prstGeom prst="rect">
            <a:avLst/>
          </a:prstGeom>
          <a:noFill/>
        </p:spPr>
        <p:txBody>
          <a:bodyPr wrap="square" lIns="88825" tIns="44412" rIns="88825" bIns="44412" rtlCol="0">
            <a:spAutoFit/>
          </a:bodyPr>
          <a:lstStyle/>
          <a:p>
            <a:pPr marL="457200" indent="-457200" algn="just">
              <a:buFont typeface="Arial" panose="020B0604020202020204" pitchFamily="34" charset="0"/>
              <a:buChar char="•"/>
            </a:pPr>
            <a:r>
              <a:rPr lang="en-US" sz="3428" dirty="0">
                <a:latin typeface="Times New Roman" panose="02020603050405020304" pitchFamily="18" charset="0"/>
                <a:cs typeface="Times New Roman" panose="02020603050405020304" pitchFamily="18" charset="0"/>
              </a:rPr>
              <a:t>CVD methods used to grow nanowires on sapphire and silicon substrates using 50 nm Au nanoparticles as a catalyst.</a:t>
            </a:r>
          </a:p>
          <a:p>
            <a:pPr marL="457200" indent="-457200" algn="just">
              <a:buFont typeface="Arial" panose="020B0604020202020204" pitchFamily="34" charset="0"/>
              <a:buChar char="•"/>
            </a:pPr>
            <a:r>
              <a:rPr lang="en-US" sz="3428" dirty="0">
                <a:latin typeface="Times New Roman" panose="02020603050405020304" pitchFamily="18" charset="0"/>
                <a:cs typeface="Times New Roman" panose="02020603050405020304" pitchFamily="18" charset="0"/>
              </a:rPr>
              <a:t>Various parameters adjusted until desirable results were </a:t>
            </a:r>
            <a:r>
              <a:rPr lang="en-US" sz="3428" dirty="0" smtClean="0">
                <a:latin typeface="Times New Roman" panose="02020603050405020304" pitchFamily="18" charset="0"/>
                <a:cs typeface="Times New Roman" panose="02020603050405020304" pitchFamily="18" charset="0"/>
              </a:rPr>
              <a:t>obtained.</a:t>
            </a:r>
            <a:r>
              <a:rPr lang="en-US" sz="3428" baseline="30000" dirty="0" smtClean="0">
                <a:latin typeface="Times New Roman" panose="02020603050405020304" pitchFamily="18" charset="0"/>
                <a:cs typeface="Times New Roman" panose="02020603050405020304" pitchFamily="18" charset="0"/>
              </a:rPr>
              <a:t>1,3,4,5</a:t>
            </a:r>
            <a:endParaRPr lang="en-US" sz="3428"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13589110" y="4085219"/>
            <a:ext cx="15017456" cy="683252"/>
          </a:xfrm>
          <a:prstGeom prst="rect">
            <a:avLst/>
          </a:prstGeom>
          <a:solidFill>
            <a:schemeClr val="tx2"/>
          </a:solidFill>
        </p:spPr>
        <p:txBody>
          <a:bodyPr wrap="square" lIns="88825" tIns="44412" rIns="88825" bIns="44412" rtlCol="0" anchor="ctr">
            <a:spAutoFit/>
          </a:bodyPr>
          <a:lstStyle/>
          <a:p>
            <a:pPr algn="ctr"/>
            <a:r>
              <a:rPr lang="en-US" sz="3857" b="1" dirty="0">
                <a:solidFill>
                  <a:schemeClr val="bg1"/>
                </a:solidFill>
                <a:latin typeface="Times New Roman" panose="02020603050405020304" pitchFamily="18" charset="0"/>
                <a:cs typeface="Times New Roman" panose="02020603050405020304" pitchFamily="18" charset="0"/>
              </a:rPr>
              <a:t>SEM Images</a:t>
            </a:r>
          </a:p>
        </p:txBody>
      </p:sp>
      <p:pic>
        <p:nvPicPr>
          <p:cNvPr id="1026" name="Picture 2" descr="https://lh6.googleusercontent.com/BaEDitjLxYXpJlf9U14Pgy5P6pIw56z7sDvEGyf080PTwgVmZOzwaeofbs-rv3evwBOQAYww1r99njCDnvaZopsxDKLFf4H_Ru-0nwUTtyaFBp6u6MDkz-1YBMDiOIvfUb2xiA4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7710" y="10798107"/>
            <a:ext cx="4955073" cy="323985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rot="10800000" flipV="1">
            <a:off x="29108002" y="4085219"/>
            <a:ext cx="7082864" cy="683252"/>
          </a:xfrm>
          <a:prstGeom prst="rect">
            <a:avLst/>
          </a:prstGeom>
          <a:solidFill>
            <a:schemeClr val="tx2"/>
          </a:solidFill>
        </p:spPr>
        <p:txBody>
          <a:bodyPr wrap="square" lIns="88825" tIns="44412" rIns="88825" bIns="44412" rtlCol="0" anchor="ctr">
            <a:spAutoFit/>
          </a:bodyPr>
          <a:lstStyle/>
          <a:p>
            <a:pPr algn="ctr"/>
            <a:r>
              <a:rPr lang="en-US" sz="3857" b="1" dirty="0">
                <a:solidFill>
                  <a:schemeClr val="bg1"/>
                </a:solidFill>
                <a:latin typeface="Times New Roman" panose="02020603050405020304" pitchFamily="18" charset="0"/>
                <a:cs typeface="Times New Roman" panose="02020603050405020304" pitchFamily="18" charset="0"/>
              </a:rPr>
              <a:t>Transient Absorption</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92468" y="8182163"/>
            <a:ext cx="7259047" cy="544428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47520" y="8234462"/>
            <a:ext cx="7259046" cy="5444284"/>
          </a:xfrm>
          <a:prstGeom prst="rect">
            <a:avLst/>
          </a:prstGeom>
        </p:spPr>
      </p:pic>
      <p:sp>
        <p:nvSpPr>
          <p:cNvPr id="8" name="TextBox 7"/>
          <p:cNvSpPr txBox="1"/>
          <p:nvPr/>
        </p:nvSpPr>
        <p:spPr>
          <a:xfrm>
            <a:off x="20170582" y="12415328"/>
            <a:ext cx="970456" cy="707886"/>
          </a:xfrm>
          <a:prstGeom prst="rect">
            <a:avLst/>
          </a:prstGeom>
          <a:noFill/>
        </p:spPr>
        <p:txBody>
          <a:bodyPr wrap="square" rtlCol="0">
            <a:spAutoFit/>
          </a:bodyPr>
          <a:lstStyle/>
          <a:p>
            <a:r>
              <a:rPr lang="en-US" sz="4000" b="1" dirty="0">
                <a:solidFill>
                  <a:srgbClr val="FFFF00"/>
                </a:solidFill>
                <a:latin typeface="Arial Black" panose="020B0A04020102020204" pitchFamily="34" charset="0"/>
              </a:rPr>
              <a:t>a)</a:t>
            </a:r>
          </a:p>
        </p:txBody>
      </p:sp>
      <p:sp>
        <p:nvSpPr>
          <p:cNvPr id="75" name="TextBox 74"/>
          <p:cNvSpPr txBox="1"/>
          <p:nvPr/>
        </p:nvSpPr>
        <p:spPr>
          <a:xfrm>
            <a:off x="27868280" y="12586714"/>
            <a:ext cx="909622" cy="707886"/>
          </a:xfrm>
          <a:prstGeom prst="rect">
            <a:avLst/>
          </a:prstGeom>
          <a:noFill/>
        </p:spPr>
        <p:txBody>
          <a:bodyPr wrap="square" rtlCol="0">
            <a:spAutoFit/>
          </a:bodyPr>
          <a:lstStyle/>
          <a:p>
            <a:r>
              <a:rPr lang="en-US" sz="4000" b="1" dirty="0">
                <a:solidFill>
                  <a:srgbClr val="FFFF00"/>
                </a:solidFill>
                <a:latin typeface="Arial Black" panose="020B0A04020102020204" pitchFamily="34" charset="0"/>
              </a:rPr>
              <a:t>b)</a:t>
            </a:r>
          </a:p>
        </p:txBody>
      </p:sp>
      <p:sp>
        <p:nvSpPr>
          <p:cNvPr id="76" name="TextBox 75"/>
          <p:cNvSpPr txBox="1"/>
          <p:nvPr/>
        </p:nvSpPr>
        <p:spPr>
          <a:xfrm>
            <a:off x="13494099" y="19766425"/>
            <a:ext cx="15112467" cy="1567019"/>
          </a:xfrm>
          <a:prstGeom prst="rect">
            <a:avLst/>
          </a:prstGeom>
          <a:noFill/>
        </p:spPr>
        <p:txBody>
          <a:bodyPr wrap="square" lIns="88825" tIns="44412" rIns="88825" bIns="44412" rtlCol="0">
            <a:spAutoFit/>
          </a:bodyPr>
          <a:lstStyle/>
          <a:p>
            <a:pPr algn="just"/>
            <a:r>
              <a:rPr lang="en-US" sz="3200" b="1" dirty="0">
                <a:solidFill>
                  <a:schemeClr val="tx2"/>
                </a:solidFill>
                <a:latin typeface="Times New Roman" panose="02020603050405020304" pitchFamily="18" charset="0"/>
                <a:cs typeface="Times New Roman" panose="02020603050405020304" pitchFamily="18" charset="0"/>
              </a:rPr>
              <a:t>Figure </a:t>
            </a:r>
            <a:r>
              <a:rPr lang="en-US" sz="3200" b="1" dirty="0" smtClean="0">
                <a:solidFill>
                  <a:schemeClr val="tx2"/>
                </a:solidFill>
                <a:latin typeface="Times New Roman" panose="02020603050405020304" pitchFamily="18" charset="0"/>
                <a:cs typeface="Times New Roman" panose="02020603050405020304" pitchFamily="18" charset="0"/>
              </a:rPr>
              <a:t>3: </a:t>
            </a:r>
            <a:r>
              <a:rPr lang="en-US" sz="3200" dirty="0">
                <a:latin typeface="Times New Roman" panose="02020603050405020304" pitchFamily="18" charset="0"/>
                <a:cs typeface="Times New Roman" panose="02020603050405020304" pitchFamily="18" charset="0"/>
              </a:rPr>
              <a:t>SEM images of a) nanowires grown on Si with gold nanoparticle catalysts visible at tip, b) </a:t>
            </a:r>
            <a:r>
              <a:rPr lang="en-US" sz="3200" dirty="0" err="1">
                <a:latin typeface="Times New Roman" panose="02020603050405020304" pitchFamily="18" charset="0"/>
                <a:cs typeface="Times New Roman" panose="02020603050405020304" pitchFamily="18" charset="0"/>
              </a:rPr>
              <a:t>nanoflakes</a:t>
            </a:r>
            <a:r>
              <a:rPr lang="en-US" sz="3200" dirty="0">
                <a:latin typeface="Times New Roman" panose="02020603050405020304" pitchFamily="18" charset="0"/>
                <a:cs typeface="Times New Roman" panose="02020603050405020304" pitchFamily="18" charset="0"/>
              </a:rPr>
              <a:t> grown on Si</a:t>
            </a:r>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c) nanowires grown on </a:t>
            </a:r>
            <a:r>
              <a:rPr lang="en-US" sz="3200" dirty="0" smtClean="0">
                <a:latin typeface="Times New Roman" panose="02020603050405020304" pitchFamily="18" charset="0"/>
                <a:cs typeface="Times New Roman" panose="02020603050405020304" pitchFamily="18" charset="0"/>
              </a:rPr>
              <a:t>sapphire with gold spread onto substrate and d) nanowires grown on sapphire with gold drop-casted onto </a:t>
            </a:r>
            <a:r>
              <a:rPr lang="en-US" sz="3200" dirty="0" smtClean="0">
                <a:latin typeface="Times New Roman" panose="02020603050405020304" pitchFamily="18" charset="0"/>
                <a:cs typeface="Times New Roman" panose="02020603050405020304" pitchFamily="18" charset="0"/>
              </a:rPr>
              <a:t>substrate</a:t>
            </a:r>
            <a:endParaRPr lang="en-US" sz="32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89110" y="13942405"/>
            <a:ext cx="7265761" cy="5449320"/>
          </a:xfrm>
          <a:prstGeom prst="rect">
            <a:avLst/>
          </a:prstGeom>
        </p:spPr>
      </p:pic>
      <p:sp>
        <p:nvSpPr>
          <p:cNvPr id="57" name="TextBox 56"/>
          <p:cNvSpPr txBox="1"/>
          <p:nvPr/>
        </p:nvSpPr>
        <p:spPr>
          <a:xfrm>
            <a:off x="20170582" y="18130185"/>
            <a:ext cx="805036" cy="707886"/>
          </a:xfrm>
          <a:prstGeom prst="rect">
            <a:avLst/>
          </a:prstGeom>
          <a:noFill/>
        </p:spPr>
        <p:txBody>
          <a:bodyPr wrap="square" rtlCol="0">
            <a:spAutoFit/>
          </a:bodyPr>
          <a:lstStyle/>
          <a:p>
            <a:r>
              <a:rPr lang="en-US" sz="4000" dirty="0">
                <a:solidFill>
                  <a:srgbClr val="FFFF00"/>
                </a:solidFill>
                <a:latin typeface="Arial Black" panose="020B0A04020102020204" pitchFamily="34" charset="0"/>
              </a:rPr>
              <a:t>c)</a:t>
            </a:r>
          </a:p>
        </p:txBody>
      </p:sp>
      <p:graphicFrame>
        <p:nvGraphicFramePr>
          <p:cNvPr id="2" name="Table 1"/>
          <p:cNvGraphicFramePr>
            <a:graphicFrameLocks noGrp="1"/>
          </p:cNvGraphicFramePr>
          <p:nvPr>
            <p:extLst>
              <p:ext uri="{D42A27DB-BD31-4B8C-83A1-F6EECF244321}">
                <p14:modId xmlns:p14="http://schemas.microsoft.com/office/powerpoint/2010/main" val="4010794"/>
              </p:ext>
            </p:extLst>
          </p:nvPr>
        </p:nvGraphicFramePr>
        <p:xfrm>
          <a:off x="446679" y="17742083"/>
          <a:ext cx="12485282" cy="9872545"/>
        </p:xfrm>
        <a:graphic>
          <a:graphicData uri="http://schemas.openxmlformats.org/drawingml/2006/table">
            <a:tbl>
              <a:tblPr firstRow="1" bandRow="1">
                <a:tableStyleId>{5C22544A-7EE6-4342-B048-85BDC9FD1C3A}</a:tableStyleId>
              </a:tblPr>
              <a:tblGrid>
                <a:gridCol w="6242641">
                  <a:extLst>
                    <a:ext uri="{9D8B030D-6E8A-4147-A177-3AD203B41FA5}">
                      <a16:colId xmlns:a16="http://schemas.microsoft.com/office/drawing/2014/main" val="2152734902"/>
                    </a:ext>
                  </a:extLst>
                </a:gridCol>
                <a:gridCol w="6242641">
                  <a:extLst>
                    <a:ext uri="{9D8B030D-6E8A-4147-A177-3AD203B41FA5}">
                      <a16:colId xmlns:a16="http://schemas.microsoft.com/office/drawing/2014/main" val="2981091853"/>
                    </a:ext>
                  </a:extLst>
                </a:gridCol>
              </a:tblGrid>
              <a:tr h="926025">
                <a:tc>
                  <a:txBody>
                    <a:bodyPr/>
                    <a:lstStyle/>
                    <a:p>
                      <a:pPr algn="ctr"/>
                      <a:r>
                        <a:rPr lang="en-US" dirty="0" smtClean="0"/>
                        <a:t>Parameter</a:t>
                      </a:r>
                      <a:endParaRPr lang="en-US" dirty="0"/>
                    </a:p>
                  </a:txBody>
                  <a:tcPr/>
                </a:tc>
                <a:tc>
                  <a:txBody>
                    <a:bodyPr/>
                    <a:lstStyle/>
                    <a:p>
                      <a:pPr algn="ctr"/>
                      <a:r>
                        <a:rPr lang="en-US" dirty="0" smtClean="0"/>
                        <a:t>Effect</a:t>
                      </a:r>
                      <a:endParaRPr lang="en-US" dirty="0"/>
                    </a:p>
                  </a:txBody>
                  <a:tcPr/>
                </a:tc>
                <a:extLst>
                  <a:ext uri="{0D108BD9-81ED-4DB2-BD59-A6C34878D82A}">
                    <a16:rowId xmlns:a16="http://schemas.microsoft.com/office/drawing/2014/main" val="1662921144"/>
                  </a:ext>
                </a:extLst>
              </a:tr>
              <a:tr h="926025">
                <a:tc>
                  <a:txBody>
                    <a:bodyPr/>
                    <a:lstStyle/>
                    <a:p>
                      <a:pPr algn="ctr"/>
                      <a:r>
                        <a:rPr lang="en-US" sz="3000" dirty="0" smtClean="0"/>
                        <a:t>Increase of Precursor</a:t>
                      </a:r>
                      <a:endParaRPr lang="en-US" sz="3000" dirty="0"/>
                    </a:p>
                  </a:txBody>
                  <a:tcPr/>
                </a:tc>
                <a:tc>
                  <a:txBody>
                    <a:bodyPr/>
                    <a:lstStyle/>
                    <a:p>
                      <a:pPr algn="ctr"/>
                      <a:r>
                        <a:rPr lang="en-US" sz="3000" dirty="0" smtClean="0"/>
                        <a:t>Denser &amp; Thicker Nanowires</a:t>
                      </a:r>
                      <a:endParaRPr lang="en-US" sz="3000" dirty="0"/>
                    </a:p>
                  </a:txBody>
                  <a:tcPr/>
                </a:tc>
                <a:extLst>
                  <a:ext uri="{0D108BD9-81ED-4DB2-BD59-A6C34878D82A}">
                    <a16:rowId xmlns:a16="http://schemas.microsoft.com/office/drawing/2014/main" val="1478118193"/>
                  </a:ext>
                </a:extLst>
              </a:tr>
              <a:tr h="926025">
                <a:tc>
                  <a:txBody>
                    <a:bodyPr/>
                    <a:lstStyle/>
                    <a:p>
                      <a:pPr algn="ctr"/>
                      <a:r>
                        <a:rPr lang="en-US" sz="3000" dirty="0" smtClean="0"/>
                        <a:t>Increasing</a:t>
                      </a:r>
                      <a:r>
                        <a:rPr lang="en-US" sz="3000" baseline="0" dirty="0" smtClean="0"/>
                        <a:t> </a:t>
                      </a:r>
                      <a:r>
                        <a:rPr lang="en-US" sz="3000" baseline="0" dirty="0" err="1" smtClean="0"/>
                        <a:t>Ar</a:t>
                      </a:r>
                      <a:r>
                        <a:rPr lang="en-US" sz="3000" baseline="0" dirty="0" smtClean="0"/>
                        <a:t> Flow Rate</a:t>
                      </a:r>
                      <a:endParaRPr lang="en-US" sz="3000" dirty="0"/>
                    </a:p>
                  </a:txBody>
                  <a:tcPr/>
                </a:tc>
                <a:tc>
                  <a:txBody>
                    <a:bodyPr/>
                    <a:lstStyle/>
                    <a:p>
                      <a:pPr algn="ctr"/>
                      <a:r>
                        <a:rPr lang="en-US" sz="3000" dirty="0" smtClean="0"/>
                        <a:t>Thinner Nanowires</a:t>
                      </a:r>
                      <a:endParaRPr lang="en-US" sz="3000" dirty="0"/>
                    </a:p>
                  </a:txBody>
                  <a:tcPr/>
                </a:tc>
                <a:extLst>
                  <a:ext uri="{0D108BD9-81ED-4DB2-BD59-A6C34878D82A}">
                    <a16:rowId xmlns:a16="http://schemas.microsoft.com/office/drawing/2014/main" val="16774655"/>
                  </a:ext>
                </a:extLst>
              </a:tr>
              <a:tr h="926025">
                <a:tc>
                  <a:txBody>
                    <a:bodyPr/>
                    <a:lstStyle/>
                    <a:p>
                      <a:pPr algn="ctr"/>
                      <a:r>
                        <a:rPr lang="en-US" sz="3000" dirty="0" smtClean="0"/>
                        <a:t>Increasing Substrate-Powder</a:t>
                      </a:r>
                      <a:r>
                        <a:rPr lang="en-US" sz="3000" baseline="0" dirty="0" smtClean="0"/>
                        <a:t> Separation</a:t>
                      </a:r>
                      <a:endParaRPr lang="en-US" sz="3000" dirty="0"/>
                    </a:p>
                  </a:txBody>
                  <a:tcPr/>
                </a:tc>
                <a:tc>
                  <a:txBody>
                    <a:bodyPr/>
                    <a:lstStyle/>
                    <a:p>
                      <a:pPr algn="ctr"/>
                      <a:r>
                        <a:rPr lang="en-US" sz="3000" dirty="0" smtClean="0"/>
                        <a:t>Sparse to None Growth</a:t>
                      </a:r>
                    </a:p>
                    <a:p>
                      <a:pPr algn="ctr"/>
                      <a:r>
                        <a:rPr lang="en-US" sz="3000" dirty="0" smtClean="0"/>
                        <a:t>(see</a:t>
                      </a:r>
                      <a:r>
                        <a:rPr lang="en-US" sz="3000" baseline="0" dirty="0" smtClean="0"/>
                        <a:t> Figure 2a)</a:t>
                      </a:r>
                      <a:endParaRPr lang="en-US" sz="3000" dirty="0"/>
                    </a:p>
                  </a:txBody>
                  <a:tcPr/>
                </a:tc>
                <a:extLst>
                  <a:ext uri="{0D108BD9-81ED-4DB2-BD59-A6C34878D82A}">
                    <a16:rowId xmlns:a16="http://schemas.microsoft.com/office/drawing/2014/main" val="3565366813"/>
                  </a:ext>
                </a:extLst>
              </a:tr>
              <a:tr h="926025">
                <a:tc>
                  <a:txBody>
                    <a:bodyPr/>
                    <a:lstStyle/>
                    <a:p>
                      <a:pPr algn="ctr"/>
                      <a:r>
                        <a:rPr lang="en-US" sz="3000" dirty="0" smtClean="0"/>
                        <a:t>Spin-Coating</a:t>
                      </a:r>
                      <a:r>
                        <a:rPr lang="en-US" sz="3000" baseline="0" dirty="0" smtClean="0"/>
                        <a:t> Au Nanoparticles</a:t>
                      </a:r>
                      <a:endParaRPr lang="en-US" sz="3000" dirty="0"/>
                    </a:p>
                  </a:txBody>
                  <a:tcPr/>
                </a:tc>
                <a:tc>
                  <a:txBody>
                    <a:bodyPr/>
                    <a:lstStyle/>
                    <a:p>
                      <a:pPr algn="ctr"/>
                      <a:r>
                        <a:rPr lang="en-US" sz="3000" dirty="0" smtClean="0"/>
                        <a:t>Insufficient </a:t>
                      </a:r>
                      <a:r>
                        <a:rPr lang="en-US" sz="3000" dirty="0" smtClean="0"/>
                        <a:t>Growth; Higher Concentration of Au Needed</a:t>
                      </a:r>
                      <a:endParaRPr lang="en-US" sz="3000" dirty="0"/>
                    </a:p>
                  </a:txBody>
                  <a:tcPr/>
                </a:tc>
                <a:extLst>
                  <a:ext uri="{0D108BD9-81ED-4DB2-BD59-A6C34878D82A}">
                    <a16:rowId xmlns:a16="http://schemas.microsoft.com/office/drawing/2014/main" val="4081315116"/>
                  </a:ext>
                </a:extLst>
              </a:tr>
              <a:tr h="926025">
                <a:tc>
                  <a:txBody>
                    <a:bodyPr/>
                    <a:lstStyle/>
                    <a:p>
                      <a:pPr algn="ctr"/>
                      <a:r>
                        <a:rPr lang="en-US" sz="3000" dirty="0" smtClean="0"/>
                        <a:t>Uniform Au Nanoparticle Coating</a:t>
                      </a:r>
                      <a:endParaRPr lang="en-US" sz="3000" dirty="0"/>
                    </a:p>
                  </a:txBody>
                  <a:tcPr/>
                </a:tc>
                <a:tc>
                  <a:txBody>
                    <a:bodyPr/>
                    <a:lstStyle/>
                    <a:p>
                      <a:pPr algn="ctr"/>
                      <a:r>
                        <a:rPr lang="en-US" sz="3000" dirty="0" smtClean="0"/>
                        <a:t>Uniform</a:t>
                      </a:r>
                      <a:r>
                        <a:rPr lang="en-US" sz="3000" baseline="0" dirty="0" smtClean="0"/>
                        <a:t> Area Growth of</a:t>
                      </a:r>
                    </a:p>
                    <a:p>
                      <a:pPr algn="ctr"/>
                      <a:r>
                        <a:rPr lang="en-US" sz="3000" baseline="0" dirty="0" smtClean="0"/>
                        <a:t> Nanowires</a:t>
                      </a:r>
                      <a:endParaRPr lang="en-US" sz="3000" dirty="0"/>
                    </a:p>
                  </a:txBody>
                  <a:tcPr/>
                </a:tc>
                <a:extLst>
                  <a:ext uri="{0D108BD9-81ED-4DB2-BD59-A6C34878D82A}">
                    <a16:rowId xmlns:a16="http://schemas.microsoft.com/office/drawing/2014/main" val="793252177"/>
                  </a:ext>
                </a:extLst>
              </a:tr>
              <a:tr h="926025">
                <a:tc>
                  <a:txBody>
                    <a:bodyPr/>
                    <a:lstStyle/>
                    <a:p>
                      <a:pPr algn="ctr"/>
                      <a:r>
                        <a:rPr lang="en-US" sz="3000" dirty="0" smtClean="0"/>
                        <a:t>Placing Substrate Above Powder</a:t>
                      </a:r>
                    </a:p>
                    <a:p>
                      <a:pPr algn="ctr"/>
                      <a:r>
                        <a:rPr lang="en-US" sz="3000" dirty="0" smtClean="0"/>
                        <a:t>(Less</a:t>
                      </a:r>
                      <a:r>
                        <a:rPr lang="en-US" sz="3000" baseline="0" dirty="0" smtClean="0"/>
                        <a:t> powder, higher flow rate)</a:t>
                      </a:r>
                      <a:endParaRPr lang="en-US" sz="3000" dirty="0"/>
                    </a:p>
                  </a:txBody>
                  <a:tcPr/>
                </a:tc>
                <a:tc>
                  <a:txBody>
                    <a:bodyPr/>
                    <a:lstStyle/>
                    <a:p>
                      <a:pPr algn="ctr"/>
                      <a:r>
                        <a:rPr lang="en-US" sz="3000" baseline="0" dirty="0" smtClean="0"/>
                        <a:t>Less Homogeneous and “chaotic” nanowires (see Figure 2b)</a:t>
                      </a:r>
                      <a:endParaRPr lang="en-US" sz="3000" dirty="0"/>
                    </a:p>
                  </a:txBody>
                  <a:tcPr/>
                </a:tc>
                <a:extLst>
                  <a:ext uri="{0D108BD9-81ED-4DB2-BD59-A6C34878D82A}">
                    <a16:rowId xmlns:a16="http://schemas.microsoft.com/office/drawing/2014/main" val="3973831422"/>
                  </a:ext>
                </a:extLst>
              </a:tr>
              <a:tr h="926025">
                <a:tc>
                  <a:txBody>
                    <a:bodyPr/>
                    <a:lstStyle/>
                    <a:p>
                      <a:pPr algn="ctr"/>
                      <a:r>
                        <a:rPr lang="en-US" sz="3000" dirty="0" smtClean="0"/>
                        <a:t>Placing Substrate Above Powder</a:t>
                      </a:r>
                    </a:p>
                    <a:p>
                      <a:pPr algn="ctr"/>
                      <a:r>
                        <a:rPr lang="en-US" sz="3000" dirty="0" smtClean="0"/>
                        <a:t>(More powder,</a:t>
                      </a:r>
                      <a:r>
                        <a:rPr lang="en-US" sz="3000" baseline="0" dirty="0" smtClean="0"/>
                        <a:t> lower flow rate)</a:t>
                      </a:r>
                      <a:endParaRPr lang="en-US" sz="3000" dirty="0"/>
                    </a:p>
                  </a:txBody>
                  <a:tcPr/>
                </a:tc>
                <a:tc>
                  <a:txBody>
                    <a:bodyPr/>
                    <a:lstStyle/>
                    <a:p>
                      <a:pPr algn="ctr"/>
                      <a:r>
                        <a:rPr lang="en-US" sz="3000" dirty="0" err="1" smtClean="0"/>
                        <a:t>Nanoflake</a:t>
                      </a:r>
                      <a:r>
                        <a:rPr lang="en-US" sz="3000" dirty="0" smtClean="0"/>
                        <a:t> Growth</a:t>
                      </a:r>
                    </a:p>
                    <a:p>
                      <a:pPr algn="ctr"/>
                      <a:r>
                        <a:rPr lang="en-US" sz="3000" dirty="0" smtClean="0"/>
                        <a:t>(see Figure 1b)</a:t>
                      </a:r>
                      <a:endParaRPr lang="en-US" sz="3000" dirty="0"/>
                    </a:p>
                  </a:txBody>
                  <a:tcPr/>
                </a:tc>
                <a:extLst>
                  <a:ext uri="{0D108BD9-81ED-4DB2-BD59-A6C34878D82A}">
                    <a16:rowId xmlns:a16="http://schemas.microsoft.com/office/drawing/2014/main" val="1305124985"/>
                  </a:ext>
                </a:extLst>
              </a:tr>
              <a:tr h="926025">
                <a:tc>
                  <a:txBody>
                    <a:bodyPr/>
                    <a:lstStyle/>
                    <a:p>
                      <a:pPr algn="ctr"/>
                      <a:r>
                        <a:rPr lang="en-US" sz="3000" dirty="0" smtClean="0"/>
                        <a:t>Placing Substrate</a:t>
                      </a:r>
                      <a:r>
                        <a:rPr lang="en-US" sz="3000" baseline="0" dirty="0" smtClean="0"/>
                        <a:t> Besides Powder</a:t>
                      </a:r>
                      <a:endParaRPr lang="en-US" sz="3000" dirty="0"/>
                    </a:p>
                  </a:txBody>
                  <a:tcPr/>
                </a:tc>
                <a:tc>
                  <a:txBody>
                    <a:bodyPr/>
                    <a:lstStyle/>
                    <a:p>
                      <a:pPr algn="ctr"/>
                      <a:r>
                        <a:rPr lang="en-US" sz="3000" dirty="0" smtClean="0"/>
                        <a:t>More</a:t>
                      </a:r>
                      <a:r>
                        <a:rPr lang="en-US" sz="3000" baseline="0" dirty="0" smtClean="0"/>
                        <a:t> Homogeneous, “Clean”</a:t>
                      </a:r>
                      <a:r>
                        <a:rPr lang="en-US" sz="3000" dirty="0" smtClean="0"/>
                        <a:t> Nanowires</a:t>
                      </a:r>
                      <a:endParaRPr lang="en-US" sz="3000" dirty="0"/>
                    </a:p>
                  </a:txBody>
                  <a:tcPr/>
                </a:tc>
                <a:extLst>
                  <a:ext uri="{0D108BD9-81ED-4DB2-BD59-A6C34878D82A}">
                    <a16:rowId xmlns:a16="http://schemas.microsoft.com/office/drawing/2014/main" val="1265124668"/>
                  </a:ext>
                </a:extLst>
              </a:tr>
              <a:tr h="926025">
                <a:tc>
                  <a:txBody>
                    <a:bodyPr/>
                    <a:lstStyle/>
                    <a:p>
                      <a:pPr algn="ctr"/>
                      <a:r>
                        <a:rPr lang="en-US" sz="3000" dirty="0" smtClean="0"/>
                        <a:t>No Au</a:t>
                      </a:r>
                      <a:r>
                        <a:rPr lang="en-US" sz="3000" baseline="0" dirty="0" smtClean="0"/>
                        <a:t> Nanoparticles</a:t>
                      </a:r>
                      <a:endParaRPr lang="en-US" sz="3000" dirty="0"/>
                    </a:p>
                  </a:txBody>
                  <a:tcPr/>
                </a:tc>
                <a:tc>
                  <a:txBody>
                    <a:bodyPr/>
                    <a:lstStyle/>
                    <a:p>
                      <a:pPr algn="ctr"/>
                      <a:r>
                        <a:rPr lang="en-US" sz="3000" dirty="0" smtClean="0"/>
                        <a:t>No Growth (indicating Au’s role as a catalyst)</a:t>
                      </a:r>
                      <a:endParaRPr lang="en-US" sz="3000" dirty="0"/>
                    </a:p>
                  </a:txBody>
                  <a:tcPr/>
                </a:tc>
                <a:extLst>
                  <a:ext uri="{0D108BD9-81ED-4DB2-BD59-A6C34878D82A}">
                    <a16:rowId xmlns:a16="http://schemas.microsoft.com/office/drawing/2014/main" val="3078530300"/>
                  </a:ext>
                </a:extLst>
              </a:tr>
            </a:tbl>
          </a:graphicData>
        </a:graphic>
      </p:graphicFrame>
      <p:cxnSp>
        <p:nvCxnSpPr>
          <p:cNvPr id="11" name="Straight Arrow Connector 10"/>
          <p:cNvCxnSpPr/>
          <p:nvPr/>
        </p:nvCxnSpPr>
        <p:spPr>
          <a:xfrm>
            <a:off x="6209306" y="19186023"/>
            <a:ext cx="969710" cy="0"/>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p:cNvCxnSpPr/>
          <p:nvPr/>
        </p:nvCxnSpPr>
        <p:spPr>
          <a:xfrm>
            <a:off x="6209306" y="20086523"/>
            <a:ext cx="969710" cy="0"/>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p:cNvCxnSpPr/>
          <p:nvPr/>
        </p:nvCxnSpPr>
        <p:spPr>
          <a:xfrm>
            <a:off x="6209306" y="21077123"/>
            <a:ext cx="969710" cy="0"/>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cxnSp>
        <p:nvCxnSpPr>
          <p:cNvPr id="55" name="Straight Arrow Connector 54"/>
          <p:cNvCxnSpPr/>
          <p:nvPr/>
        </p:nvCxnSpPr>
        <p:spPr>
          <a:xfrm>
            <a:off x="6239336" y="22067723"/>
            <a:ext cx="969710" cy="0"/>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p:nvPr/>
        </p:nvCxnSpPr>
        <p:spPr>
          <a:xfrm>
            <a:off x="6239336" y="23134523"/>
            <a:ext cx="969710" cy="0"/>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Straight Arrow Connector 57"/>
          <p:cNvCxnSpPr/>
          <p:nvPr/>
        </p:nvCxnSpPr>
        <p:spPr>
          <a:xfrm>
            <a:off x="6240541" y="24139023"/>
            <a:ext cx="969710" cy="0"/>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cxnSp>
        <p:nvCxnSpPr>
          <p:cNvPr id="59" name="Straight Arrow Connector 58"/>
          <p:cNvCxnSpPr/>
          <p:nvPr/>
        </p:nvCxnSpPr>
        <p:spPr>
          <a:xfrm>
            <a:off x="6244834" y="25129623"/>
            <a:ext cx="969710" cy="0"/>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p:cNvCxnSpPr/>
          <p:nvPr/>
        </p:nvCxnSpPr>
        <p:spPr>
          <a:xfrm>
            <a:off x="6239336" y="26030123"/>
            <a:ext cx="969710" cy="0"/>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pic>
        <p:nvPicPr>
          <p:cNvPr id="10" name="Picture 2" descr="https://lh3.googleusercontent.com/O-C-6Z1EKlfxkAIMOOuT2ZKa-lJ3jixwRRLxpiqpR2TwwrlAQHemnPFaSwMd_zm6pwEmMUtNpvf49ZHXxcNPR7JhlbRwrov-LkbVLlA78JkTwFVHFaTe0P3jkV7LQPWtPnuQYRdetibJ-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586" y="28028760"/>
            <a:ext cx="4762919" cy="3572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HVCjWVi_M5r0VCGFQCi3TztShHwK-gnb_TM_dz98F_ii0VowNkEkMrYf2WaoZh9MZZRJXrd7IaHQoXmuC6EbrfZaS3BGnKvSG8lCNOuKgsYOws7gLrMZB_-Q8acS4JZXkqlrOEnW4bTb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1362" y="28063040"/>
            <a:ext cx="4669401" cy="350205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979056" y="30527499"/>
            <a:ext cx="1177918" cy="707886"/>
          </a:xfrm>
          <a:prstGeom prst="rect">
            <a:avLst/>
          </a:prstGeom>
          <a:noFill/>
        </p:spPr>
        <p:txBody>
          <a:bodyPr wrap="square" rtlCol="0">
            <a:spAutoFit/>
          </a:bodyPr>
          <a:lstStyle/>
          <a:p>
            <a:r>
              <a:rPr lang="en-US" sz="4000" b="1" dirty="0">
                <a:solidFill>
                  <a:srgbClr val="FFFF00"/>
                </a:solidFill>
                <a:latin typeface="Arial Black" panose="020B0A04020102020204" pitchFamily="34" charset="0"/>
              </a:rPr>
              <a:t>a)</a:t>
            </a:r>
          </a:p>
        </p:txBody>
      </p:sp>
      <p:sp>
        <p:nvSpPr>
          <p:cNvPr id="61" name="TextBox 60"/>
          <p:cNvSpPr txBox="1"/>
          <p:nvPr/>
        </p:nvSpPr>
        <p:spPr>
          <a:xfrm>
            <a:off x="11392380" y="30527499"/>
            <a:ext cx="1177918" cy="707886"/>
          </a:xfrm>
          <a:prstGeom prst="rect">
            <a:avLst/>
          </a:prstGeom>
          <a:noFill/>
        </p:spPr>
        <p:txBody>
          <a:bodyPr wrap="square" rtlCol="0">
            <a:spAutoFit/>
          </a:bodyPr>
          <a:lstStyle/>
          <a:p>
            <a:r>
              <a:rPr lang="en-US" sz="4000" b="1" dirty="0" smtClean="0">
                <a:solidFill>
                  <a:srgbClr val="FFFF00"/>
                </a:solidFill>
                <a:latin typeface="Arial Black" panose="020B0A04020102020204" pitchFamily="34" charset="0"/>
              </a:rPr>
              <a:t>b)</a:t>
            </a:r>
            <a:endParaRPr lang="en-US" sz="4000" b="1" dirty="0">
              <a:solidFill>
                <a:srgbClr val="FFFF00"/>
              </a:solidFill>
              <a:latin typeface="Arial Black" panose="020B0A04020102020204" pitchFamily="34" charset="0"/>
            </a:endParaRPr>
          </a:p>
        </p:txBody>
      </p:sp>
      <p:pic>
        <p:nvPicPr>
          <p:cNvPr id="13" name="Picture 12"/>
          <p:cNvPicPr>
            <a:picLocks noChangeAspect="1"/>
          </p:cNvPicPr>
          <p:nvPr/>
        </p:nvPicPr>
        <p:blipFill>
          <a:blip r:embed="rId11"/>
          <a:stretch>
            <a:fillRect/>
          </a:stretch>
        </p:blipFill>
        <p:spPr>
          <a:xfrm>
            <a:off x="7068022" y="14398462"/>
            <a:ext cx="5246348" cy="3362373"/>
          </a:xfrm>
          <a:prstGeom prst="rect">
            <a:avLst/>
          </a:prstGeom>
        </p:spPr>
      </p:pic>
      <p:cxnSp>
        <p:nvCxnSpPr>
          <p:cNvPr id="62" name="Straight Arrow Connector 61"/>
          <p:cNvCxnSpPr/>
          <p:nvPr/>
        </p:nvCxnSpPr>
        <p:spPr>
          <a:xfrm>
            <a:off x="6239336" y="27020723"/>
            <a:ext cx="969710" cy="0"/>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sp>
        <p:nvSpPr>
          <p:cNvPr id="63" name="TextBox 62"/>
          <p:cNvSpPr txBox="1"/>
          <p:nvPr/>
        </p:nvSpPr>
        <p:spPr>
          <a:xfrm>
            <a:off x="534123" y="15012371"/>
            <a:ext cx="5402120" cy="2464059"/>
          </a:xfrm>
          <a:prstGeom prst="rect">
            <a:avLst/>
          </a:prstGeom>
          <a:noFill/>
        </p:spPr>
        <p:txBody>
          <a:bodyPr wrap="square" lIns="88825" tIns="44412" rIns="88825" bIns="44412" rtlCol="0">
            <a:spAutoFit/>
          </a:bodyPr>
          <a:lstStyle/>
          <a:p>
            <a:pPr algn="just"/>
            <a:r>
              <a:rPr lang="en-US" sz="3086" b="1" dirty="0">
                <a:solidFill>
                  <a:schemeClr val="tx2"/>
                </a:solidFill>
                <a:latin typeface="Times New Roman" panose="02020603050405020304" pitchFamily="18" charset="0"/>
                <a:cs typeface="Times New Roman" panose="02020603050405020304" pitchFamily="18" charset="0"/>
              </a:rPr>
              <a:t>Figure 1</a:t>
            </a:r>
            <a:r>
              <a:rPr lang="en-US" sz="3086" b="1" dirty="0" smtClean="0">
                <a:solidFill>
                  <a:schemeClr val="tx2"/>
                </a:solidFill>
                <a:latin typeface="Times New Roman" panose="02020603050405020304" pitchFamily="18" charset="0"/>
                <a:cs typeface="Times New Roman" panose="02020603050405020304" pitchFamily="18" charset="0"/>
              </a:rPr>
              <a:t>: </a:t>
            </a:r>
            <a:r>
              <a:rPr lang="en-US" sz="3086" dirty="0" smtClean="0">
                <a:latin typeface="Times New Roman" panose="02020603050405020304" pitchFamily="18" charset="0"/>
                <a:cs typeface="Times New Roman" panose="02020603050405020304" pitchFamily="18" charset="0"/>
              </a:rPr>
              <a:t>Diagrams of arrangement of </a:t>
            </a:r>
            <a:r>
              <a:rPr lang="en-US" sz="3086" dirty="0" smtClean="0">
                <a:latin typeface="Times New Roman" panose="02020603050405020304" pitchFamily="18" charset="0"/>
                <a:cs typeface="Times New Roman" panose="02020603050405020304" pitchFamily="18" charset="0"/>
              </a:rPr>
              <a:t>substrate </a:t>
            </a:r>
            <a:r>
              <a:rPr lang="en-US" sz="3086" dirty="0" smtClean="0">
                <a:latin typeface="Times New Roman" panose="02020603050405020304" pitchFamily="18" charset="0"/>
                <a:cs typeface="Times New Roman" panose="02020603050405020304" pitchFamily="18" charset="0"/>
              </a:rPr>
              <a:t>and reactant in alumina boat for a) Nanowires on Si and b) Nanowires on Sapphire</a:t>
            </a:r>
            <a:endParaRPr lang="en-US" sz="3086" dirty="0">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a:off x="6391736" y="12115800"/>
            <a:ext cx="969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391736" y="11785491"/>
            <a:ext cx="969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6391736" y="12427710"/>
            <a:ext cx="969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391736" y="12801600"/>
            <a:ext cx="969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239336" y="15316200"/>
            <a:ext cx="969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239336" y="15697200"/>
            <a:ext cx="969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239336" y="16078200"/>
            <a:ext cx="969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239336" y="16535400"/>
            <a:ext cx="969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98943" y="11105730"/>
            <a:ext cx="1084336" cy="461665"/>
          </a:xfrm>
          <a:prstGeom prst="rect">
            <a:avLst/>
          </a:prstGeom>
          <a:noFill/>
        </p:spPr>
        <p:txBody>
          <a:bodyPr wrap="none" rtlCol="0">
            <a:spAutoFit/>
          </a:bodyPr>
          <a:lstStyle/>
          <a:p>
            <a:r>
              <a:rPr lang="en-US" sz="2400" dirty="0" err="1" smtClean="0">
                <a:solidFill>
                  <a:schemeClr val="accent1"/>
                </a:solidFill>
              </a:rPr>
              <a:t>Ar</a:t>
            </a:r>
            <a:r>
              <a:rPr lang="en-US" sz="2400" dirty="0" smtClean="0">
                <a:solidFill>
                  <a:schemeClr val="accent1"/>
                </a:solidFill>
              </a:rPr>
              <a:t> flow</a:t>
            </a:r>
            <a:endParaRPr lang="en-US" sz="2400" dirty="0">
              <a:solidFill>
                <a:schemeClr val="accent1"/>
              </a:solidFill>
            </a:endParaRPr>
          </a:p>
        </p:txBody>
      </p:sp>
      <p:sp>
        <p:nvSpPr>
          <p:cNvPr id="72" name="TextBox 71"/>
          <p:cNvSpPr txBox="1"/>
          <p:nvPr/>
        </p:nvSpPr>
        <p:spPr>
          <a:xfrm>
            <a:off x="6182023" y="14444618"/>
            <a:ext cx="1084336" cy="461665"/>
          </a:xfrm>
          <a:prstGeom prst="rect">
            <a:avLst/>
          </a:prstGeom>
          <a:noFill/>
        </p:spPr>
        <p:txBody>
          <a:bodyPr wrap="none" rtlCol="0">
            <a:spAutoFit/>
          </a:bodyPr>
          <a:lstStyle/>
          <a:p>
            <a:r>
              <a:rPr lang="en-US" sz="2400" dirty="0" err="1" smtClean="0">
                <a:solidFill>
                  <a:schemeClr val="accent1"/>
                </a:solidFill>
              </a:rPr>
              <a:t>Ar</a:t>
            </a:r>
            <a:r>
              <a:rPr lang="en-US" sz="2400" dirty="0" smtClean="0">
                <a:solidFill>
                  <a:schemeClr val="accent1"/>
                </a:solidFill>
              </a:rPr>
              <a:t> flow</a:t>
            </a:r>
            <a:endParaRPr lang="en-US" sz="2400" dirty="0">
              <a:solidFill>
                <a:schemeClr val="accent1"/>
              </a:solidFill>
            </a:endParaRPr>
          </a:p>
        </p:txBody>
      </p:sp>
      <p:sp>
        <p:nvSpPr>
          <p:cNvPr id="77" name="TextBox 76"/>
          <p:cNvSpPr txBox="1"/>
          <p:nvPr/>
        </p:nvSpPr>
        <p:spPr>
          <a:xfrm>
            <a:off x="11136452" y="13219946"/>
            <a:ext cx="1177918" cy="707886"/>
          </a:xfrm>
          <a:prstGeom prst="rect">
            <a:avLst/>
          </a:prstGeom>
          <a:noFill/>
        </p:spPr>
        <p:txBody>
          <a:bodyPr wrap="square" rtlCol="0">
            <a:spAutoFit/>
          </a:bodyPr>
          <a:lstStyle/>
          <a:p>
            <a:r>
              <a:rPr lang="en-US" sz="4000" b="1" dirty="0">
                <a:solidFill>
                  <a:schemeClr val="accent1"/>
                </a:solidFill>
                <a:latin typeface="Arial Black" panose="020B0A04020102020204" pitchFamily="34" charset="0"/>
              </a:rPr>
              <a:t>a)</a:t>
            </a:r>
          </a:p>
        </p:txBody>
      </p:sp>
      <p:sp>
        <p:nvSpPr>
          <p:cNvPr id="78" name="TextBox 77"/>
          <p:cNvSpPr txBox="1"/>
          <p:nvPr/>
        </p:nvSpPr>
        <p:spPr>
          <a:xfrm>
            <a:off x="11142616" y="16915339"/>
            <a:ext cx="1177918" cy="707886"/>
          </a:xfrm>
          <a:prstGeom prst="rect">
            <a:avLst/>
          </a:prstGeom>
          <a:noFill/>
        </p:spPr>
        <p:txBody>
          <a:bodyPr wrap="square" rtlCol="0">
            <a:spAutoFit/>
          </a:bodyPr>
          <a:lstStyle/>
          <a:p>
            <a:r>
              <a:rPr lang="en-US" sz="4000" b="1" dirty="0">
                <a:solidFill>
                  <a:schemeClr val="accent1"/>
                </a:solidFill>
                <a:latin typeface="Arial Black" panose="020B0A04020102020204" pitchFamily="34" charset="0"/>
              </a:rPr>
              <a:t>b</a:t>
            </a:r>
            <a:r>
              <a:rPr lang="en-US" sz="4000" b="1" dirty="0" smtClean="0">
                <a:solidFill>
                  <a:schemeClr val="accent1"/>
                </a:solidFill>
                <a:latin typeface="Arial Black" panose="020B0A04020102020204" pitchFamily="34" charset="0"/>
              </a:rPr>
              <a:t>)</a:t>
            </a:r>
            <a:endParaRPr lang="en-US" sz="4000" b="1" dirty="0">
              <a:solidFill>
                <a:schemeClr val="accent1"/>
              </a:solidFill>
              <a:latin typeface="Arial Black" panose="020B0A04020102020204" pitchFamily="34" charset="0"/>
            </a:endParaRPr>
          </a:p>
        </p:txBody>
      </p:sp>
      <p:sp>
        <p:nvSpPr>
          <p:cNvPr id="79" name="TextBox 78"/>
          <p:cNvSpPr txBox="1"/>
          <p:nvPr/>
        </p:nvSpPr>
        <p:spPr>
          <a:xfrm>
            <a:off x="29391869" y="26981372"/>
            <a:ext cx="13893284" cy="683252"/>
          </a:xfrm>
          <a:prstGeom prst="rect">
            <a:avLst/>
          </a:prstGeom>
          <a:solidFill>
            <a:schemeClr val="tx2"/>
          </a:solidFill>
        </p:spPr>
        <p:txBody>
          <a:bodyPr wrap="square" lIns="88825" tIns="44412" rIns="88825" bIns="44412" rtlCol="0" anchor="ctr">
            <a:spAutoFit/>
          </a:bodyPr>
          <a:lstStyle/>
          <a:p>
            <a:pPr algn="ctr"/>
            <a:r>
              <a:rPr lang="en-US" sz="3857" b="1" dirty="0" smtClean="0">
                <a:solidFill>
                  <a:schemeClr val="bg1"/>
                </a:solidFill>
                <a:latin typeface="Times New Roman" panose="02020603050405020304" pitchFamily="18" charset="0"/>
                <a:cs typeface="Times New Roman" panose="02020603050405020304" pitchFamily="18" charset="0"/>
              </a:rPr>
              <a:t>Acknowledgements </a:t>
            </a:r>
            <a:endParaRPr lang="en-US" sz="3857" b="1" dirty="0">
              <a:solidFill>
                <a:schemeClr val="bg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392597" y="13942405"/>
            <a:ext cx="7239869" cy="5429902"/>
          </a:xfrm>
          <a:prstGeom prst="rect">
            <a:avLst/>
          </a:prstGeom>
        </p:spPr>
      </p:pic>
      <p:sp>
        <p:nvSpPr>
          <p:cNvPr id="73" name="TextBox 72"/>
          <p:cNvSpPr txBox="1"/>
          <p:nvPr/>
        </p:nvSpPr>
        <p:spPr>
          <a:xfrm>
            <a:off x="27892380" y="18167697"/>
            <a:ext cx="805036" cy="707886"/>
          </a:xfrm>
          <a:prstGeom prst="rect">
            <a:avLst/>
          </a:prstGeom>
          <a:noFill/>
        </p:spPr>
        <p:txBody>
          <a:bodyPr wrap="square" rtlCol="0">
            <a:spAutoFit/>
          </a:bodyPr>
          <a:lstStyle/>
          <a:p>
            <a:r>
              <a:rPr lang="en-US" sz="4000" dirty="0">
                <a:solidFill>
                  <a:srgbClr val="FFFF00"/>
                </a:solidFill>
                <a:latin typeface="Arial Black" panose="020B0A04020102020204" pitchFamily="34" charset="0"/>
              </a:rPr>
              <a:t>d</a:t>
            </a:r>
            <a:r>
              <a:rPr lang="en-US" sz="4000" dirty="0" smtClean="0">
                <a:solidFill>
                  <a:srgbClr val="FFFF00"/>
                </a:solidFill>
                <a:latin typeface="Arial Black" panose="020B0A04020102020204" pitchFamily="34" charset="0"/>
              </a:rPr>
              <a:t>)</a:t>
            </a:r>
            <a:endParaRPr lang="en-US" sz="4000" dirty="0">
              <a:solidFill>
                <a:srgbClr val="FFFF00"/>
              </a:solidFill>
              <a:latin typeface="Arial Black" panose="020B0A04020102020204" pitchFamily="34" charset="0"/>
            </a:endParaRPr>
          </a:p>
        </p:txBody>
      </p:sp>
      <p:sp>
        <p:nvSpPr>
          <p:cNvPr id="18" name="TextBox 17"/>
          <p:cNvSpPr txBox="1"/>
          <p:nvPr/>
        </p:nvSpPr>
        <p:spPr>
          <a:xfrm>
            <a:off x="30424703" y="27827912"/>
            <a:ext cx="12371818" cy="4462760"/>
          </a:xfrm>
          <a:prstGeom prst="rect">
            <a:avLst/>
          </a:prstGeom>
          <a:noFill/>
        </p:spPr>
        <p:txBody>
          <a:bodyPr wrap="square" rtlCol="0">
            <a:spAutoFit/>
          </a:bodyPr>
          <a:lstStyle/>
          <a:p>
            <a:pPr algn="ctr"/>
            <a:r>
              <a:rPr lang="en-US" sz="4000" b="1" dirty="0" smtClean="0"/>
              <a:t>Funding: </a:t>
            </a:r>
            <a:r>
              <a:rPr lang="en-US" sz="4000" dirty="0" err="1" smtClean="0"/>
              <a:t>Unidel</a:t>
            </a:r>
            <a:r>
              <a:rPr lang="en-US" sz="4000" dirty="0" smtClean="0"/>
              <a:t> Foundation</a:t>
            </a:r>
          </a:p>
          <a:p>
            <a:pPr algn="ctr"/>
            <a:r>
              <a:rPr lang="en-US" sz="4000" b="1" dirty="0" smtClean="0"/>
              <a:t>Acknowledgements: </a:t>
            </a:r>
            <a:r>
              <a:rPr lang="en-US" sz="4000" dirty="0" smtClean="0"/>
              <a:t>University of Delaware Graduate College, </a:t>
            </a:r>
            <a:r>
              <a:rPr lang="en-US" sz="4000" dirty="0" err="1" smtClean="0"/>
              <a:t>Unidel</a:t>
            </a:r>
            <a:r>
              <a:rPr lang="en-US" sz="4000" dirty="0" smtClean="0"/>
              <a:t> Foundation, </a:t>
            </a:r>
            <a:r>
              <a:rPr lang="en-US" sz="4000" dirty="0" err="1" smtClean="0"/>
              <a:t>Gundlach</a:t>
            </a:r>
            <a:r>
              <a:rPr lang="en-US" sz="4000" dirty="0" smtClean="0"/>
              <a:t> Research Group, W. M. Keck Advanced Microscopy Facility</a:t>
            </a:r>
          </a:p>
          <a:p>
            <a:pPr algn="ctr"/>
            <a:endParaRPr lang="en-US" sz="4000" dirty="0" smtClean="0"/>
          </a:p>
          <a:p>
            <a:endParaRPr lang="en-US" dirty="0"/>
          </a:p>
        </p:txBody>
      </p:sp>
      <p:sp>
        <p:nvSpPr>
          <p:cNvPr id="14" name="TextBox 13"/>
          <p:cNvSpPr txBox="1"/>
          <p:nvPr/>
        </p:nvSpPr>
        <p:spPr>
          <a:xfrm rot="10800000" flipV="1">
            <a:off x="29233062" y="4918609"/>
            <a:ext cx="6832743" cy="4524315"/>
          </a:xfrm>
          <a:prstGeom prst="rect">
            <a:avLst/>
          </a:prstGeom>
          <a:noFill/>
        </p:spPr>
        <p:txBody>
          <a:bodyPr wrap="square" rtlCol="0">
            <a:spAutoFit/>
          </a:bodyPr>
          <a:lstStyle/>
          <a:p>
            <a:r>
              <a:rPr lang="en-US" sz="3600" dirty="0" smtClean="0"/>
              <a:t>Ultrafast Transient Absorption </a:t>
            </a:r>
            <a:r>
              <a:rPr lang="en-US" sz="3600" dirty="0" smtClean="0"/>
              <a:t>measurements were complicated by multiple factors:</a:t>
            </a:r>
            <a:endParaRPr lang="en-US" sz="3600" dirty="0" smtClean="0"/>
          </a:p>
          <a:p>
            <a:pPr marL="571500" indent="-571500">
              <a:buFont typeface="Arial" panose="020B0604020202020204" pitchFamily="34" charset="0"/>
              <a:buChar char="•"/>
            </a:pPr>
            <a:r>
              <a:rPr lang="en-US" sz="3600" dirty="0" smtClean="0"/>
              <a:t>Photoexcitation wavelengths being too high for Ga</a:t>
            </a:r>
            <a:r>
              <a:rPr lang="en-US" sz="3600" baseline="-25000" dirty="0" smtClean="0"/>
              <a:t>2</a:t>
            </a:r>
            <a:r>
              <a:rPr lang="en-US" sz="3600" dirty="0" smtClean="0"/>
              <a:t>O</a:t>
            </a:r>
            <a:r>
              <a:rPr lang="en-US" sz="3600" baseline="-25000" dirty="0" smtClean="0"/>
              <a:t>3</a:t>
            </a:r>
            <a:endParaRPr lang="en-US" sz="3600" dirty="0" smtClean="0"/>
          </a:p>
          <a:p>
            <a:pPr marL="571500" indent="-571500">
              <a:buFont typeface="Arial" panose="020B0604020202020204" pitchFamily="34" charset="0"/>
              <a:buChar char="•"/>
            </a:pPr>
            <a:r>
              <a:rPr lang="en-US" sz="3600" dirty="0" smtClean="0"/>
              <a:t>Scattering of light due to randomly oriented nature of sample</a:t>
            </a:r>
            <a:endParaRPr lang="en-US" sz="3600" dirty="0"/>
          </a:p>
        </p:txBody>
      </p:sp>
      <p:sp>
        <p:nvSpPr>
          <p:cNvPr id="20" name="TextBox 19"/>
          <p:cNvSpPr txBox="1"/>
          <p:nvPr/>
        </p:nvSpPr>
        <p:spPr>
          <a:xfrm>
            <a:off x="14255119" y="4770808"/>
            <a:ext cx="13487400" cy="3416320"/>
          </a:xfrm>
          <a:prstGeom prst="rect">
            <a:avLst/>
          </a:prstGeom>
          <a:noFill/>
        </p:spPr>
        <p:txBody>
          <a:bodyPr wrap="square" rtlCol="0">
            <a:spAutoFit/>
          </a:bodyPr>
          <a:lstStyle/>
          <a:p>
            <a:r>
              <a:rPr lang="en-US" sz="3600" dirty="0" smtClean="0"/>
              <a:t>Taken with Auriga 60 Crossbeam FIB/FE-SEM</a:t>
            </a:r>
          </a:p>
          <a:p>
            <a:pPr marL="1143000" indent="-1143000">
              <a:buFont typeface="Arial" panose="020B0604020202020204" pitchFamily="34" charset="0"/>
              <a:buChar char="•"/>
            </a:pPr>
            <a:r>
              <a:rPr lang="en-US" sz="3600" dirty="0" smtClean="0"/>
              <a:t>Nanowire width: ~200 nm on Silicon, ~80 nm on Sapphire</a:t>
            </a:r>
          </a:p>
          <a:p>
            <a:pPr marL="1143000" indent="-1143000">
              <a:buFont typeface="Arial" panose="020B0604020202020204" pitchFamily="34" charset="0"/>
              <a:buChar char="•"/>
            </a:pPr>
            <a:r>
              <a:rPr lang="en-US" sz="3600" dirty="0" smtClean="0"/>
              <a:t>Nanowires have Au nanoparticles on tip or on root – indicating Au’s role as a catalyst</a:t>
            </a:r>
          </a:p>
          <a:p>
            <a:pPr marL="1143000" indent="-1143000">
              <a:buFont typeface="Arial" panose="020B0604020202020204" pitchFamily="34" charset="0"/>
              <a:buChar char="•"/>
            </a:pPr>
            <a:r>
              <a:rPr lang="en-US" sz="3600" dirty="0" smtClean="0"/>
              <a:t>Seem to have no preferred orientation</a:t>
            </a:r>
          </a:p>
          <a:p>
            <a:pPr marL="1143000" indent="-1143000">
              <a:buFont typeface="Arial" panose="020B0604020202020204" pitchFamily="34" charset="0"/>
              <a:buChar char="•"/>
            </a:pPr>
            <a:r>
              <a:rPr lang="en-US" sz="3600" dirty="0" smtClean="0"/>
              <a:t>Grow in “flakes,” “ribbons,” or “flags” if more precursor is used.</a:t>
            </a:r>
            <a:endParaRPr lang="en-US" sz="3600" dirty="0"/>
          </a:p>
        </p:txBody>
      </p:sp>
      <p:sp>
        <p:nvSpPr>
          <p:cNvPr id="74" name="TextBox 73"/>
          <p:cNvSpPr txBox="1"/>
          <p:nvPr/>
        </p:nvSpPr>
        <p:spPr>
          <a:xfrm>
            <a:off x="36504829" y="4125081"/>
            <a:ext cx="6586505" cy="683252"/>
          </a:xfrm>
          <a:prstGeom prst="rect">
            <a:avLst/>
          </a:prstGeom>
          <a:solidFill>
            <a:schemeClr val="tx2"/>
          </a:solidFill>
        </p:spPr>
        <p:txBody>
          <a:bodyPr wrap="square" lIns="88825" tIns="44412" rIns="88825" bIns="44412" rtlCol="0" anchor="ctr">
            <a:spAutoFit/>
          </a:bodyPr>
          <a:lstStyle/>
          <a:p>
            <a:pPr algn="ctr"/>
            <a:r>
              <a:rPr lang="en-US" sz="3857" b="1" dirty="0" smtClean="0">
                <a:solidFill>
                  <a:schemeClr val="bg1"/>
                </a:solidFill>
                <a:latin typeface="Times New Roman" panose="02020603050405020304" pitchFamily="18" charset="0"/>
                <a:cs typeface="Times New Roman" panose="02020603050405020304" pitchFamily="18" charset="0"/>
              </a:rPr>
              <a:t>Fluorescence</a:t>
            </a:r>
            <a:endParaRPr lang="en-US" sz="3857" b="1" dirty="0">
              <a:solidFill>
                <a:schemeClr val="bg1"/>
              </a:solidFill>
              <a:latin typeface="Times New Roman" panose="02020603050405020304" pitchFamily="18" charset="0"/>
              <a:cs typeface="Times New Roman" panose="02020603050405020304" pitchFamily="18" charset="0"/>
            </a:endParaRPr>
          </a:p>
        </p:txBody>
      </p:sp>
      <p:sp>
        <p:nvSpPr>
          <p:cNvPr id="81" name="TextBox 80"/>
          <p:cNvSpPr txBox="1"/>
          <p:nvPr/>
        </p:nvSpPr>
        <p:spPr>
          <a:xfrm>
            <a:off x="29279640" y="21976641"/>
            <a:ext cx="14092353" cy="681327"/>
          </a:xfrm>
          <a:prstGeom prst="rect">
            <a:avLst/>
          </a:prstGeom>
          <a:solidFill>
            <a:schemeClr val="tx2"/>
          </a:solidFill>
        </p:spPr>
        <p:txBody>
          <a:bodyPr wrap="square" lIns="88825" tIns="44412" rIns="88825" bIns="44412" rtlCol="0" anchor="ctr">
            <a:spAutoFit/>
          </a:bodyPr>
          <a:lstStyle/>
          <a:p>
            <a:pPr algn="ctr"/>
            <a:r>
              <a:rPr lang="en-US" sz="3857" b="1" dirty="0" smtClean="0">
                <a:solidFill>
                  <a:schemeClr val="bg1"/>
                </a:solidFill>
                <a:latin typeface="Times New Roman" panose="02020603050405020304" pitchFamily="18" charset="0"/>
                <a:cs typeface="Times New Roman" panose="02020603050405020304" pitchFamily="18" charset="0"/>
              </a:rPr>
              <a:t>Future Work</a:t>
            </a:r>
            <a:endParaRPr lang="en-US" sz="3857" b="1" dirty="0">
              <a:solidFill>
                <a:schemeClr val="bg1"/>
              </a:solidFill>
              <a:latin typeface="Times New Roman" panose="02020603050405020304" pitchFamily="18" charset="0"/>
              <a:cs typeface="Times New Roman" panose="02020603050405020304" pitchFamily="18" charset="0"/>
            </a:endParaRPr>
          </a:p>
        </p:txBody>
      </p:sp>
      <p:sp>
        <p:nvSpPr>
          <p:cNvPr id="82" name="TextBox 81"/>
          <p:cNvSpPr txBox="1"/>
          <p:nvPr/>
        </p:nvSpPr>
        <p:spPr>
          <a:xfrm>
            <a:off x="29311967" y="22863559"/>
            <a:ext cx="14053087" cy="3967676"/>
          </a:xfrm>
          <a:prstGeom prst="rect">
            <a:avLst/>
          </a:prstGeom>
          <a:noFill/>
        </p:spPr>
        <p:txBody>
          <a:bodyPr wrap="square" lIns="88825" tIns="44412" rIns="88825" bIns="44412" rtlCol="0">
            <a:spAutoFit/>
          </a:bodyPr>
          <a:lstStyle/>
          <a:p>
            <a:r>
              <a:rPr lang="en-US" sz="3600" dirty="0" smtClean="0">
                <a:latin typeface="Times New Roman" panose="02020603050405020304" pitchFamily="18" charset="0"/>
                <a:cs typeface="Times New Roman" panose="02020603050405020304" pitchFamily="18" charset="0"/>
              </a:rPr>
              <a:t>Even though 50 nm Au nanoparticles were used to form the nanowires, the tips of the nanowires appear to be closer to 200 nm in diameter. The reason for this is unknown. Proposed theories are that the gold liquefied and aggregated at 950 </a:t>
            </a:r>
            <a:r>
              <a:rPr lang="en-US" sz="3600" dirty="0">
                <a:latin typeface="Times New Roman" panose="02020603050405020304" pitchFamily="18" charset="0"/>
                <a:cs typeface="Times New Roman" panose="02020603050405020304" pitchFamily="18" charset="0"/>
              </a:rPr>
              <a:t>°</a:t>
            </a:r>
            <a:r>
              <a:rPr lang="en-US" sz="3600" dirty="0" smtClean="0">
                <a:latin typeface="Times New Roman" panose="02020603050405020304" pitchFamily="18" charset="0"/>
                <a:cs typeface="Times New Roman" panose="02020603050405020304" pitchFamily="18" charset="0"/>
              </a:rPr>
              <a:t>C into larger nanoparticles, or that there is a layer of oxidized Gallium coating over the Au nanoparticles. Factors affecting this can be studied in the future to minimize overgrowth and have better control over nanowire size.</a:t>
            </a:r>
            <a:endParaRPr lang="en-US" sz="3600" dirty="0">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57728" y="15536312"/>
            <a:ext cx="8037612" cy="3935255"/>
          </a:xfrm>
          <a:prstGeom prst="rect">
            <a:avLst/>
          </a:prstGeom>
        </p:spPr>
      </p:pic>
      <p:pic>
        <p:nvPicPr>
          <p:cNvPr id="83" name="Picture 82">
            <a:extLst>
              <a:ext uri="{FF2B5EF4-FFF2-40B4-BE49-F238E27FC236}">
                <a16:creationId xmlns:a16="http://schemas.microsoft.com/office/drawing/2014/main" id="{715691B1-BC19-4E16-9209-970B500E89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03767" y="10407335"/>
            <a:ext cx="4830234" cy="480694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C7FF46E8-416A-4D82-B055-6622AD51C6B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647132" y="10407335"/>
            <a:ext cx="5763830" cy="480694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flipH="1">
            <a:off x="29057329" y="10331516"/>
            <a:ext cx="1239832" cy="584775"/>
          </a:xfrm>
          <a:prstGeom prst="rect">
            <a:avLst/>
          </a:prstGeom>
          <a:noFill/>
        </p:spPr>
        <p:txBody>
          <a:bodyPr wrap="square" rtlCol="0">
            <a:spAutoFit/>
          </a:bodyPr>
          <a:lstStyle/>
          <a:p>
            <a:r>
              <a:rPr lang="en-US" sz="3200" dirty="0" smtClean="0"/>
              <a:t>a)</a:t>
            </a:r>
            <a:endParaRPr lang="en-US" sz="3200" dirty="0"/>
          </a:p>
        </p:txBody>
      </p:sp>
      <p:sp>
        <p:nvSpPr>
          <p:cNvPr id="86" name="TextBox 85"/>
          <p:cNvSpPr txBox="1"/>
          <p:nvPr/>
        </p:nvSpPr>
        <p:spPr>
          <a:xfrm flipH="1">
            <a:off x="29353400" y="15290098"/>
            <a:ext cx="1843938" cy="602918"/>
          </a:xfrm>
          <a:prstGeom prst="rect">
            <a:avLst/>
          </a:prstGeom>
          <a:noFill/>
        </p:spPr>
        <p:txBody>
          <a:bodyPr wrap="square" rtlCol="0">
            <a:spAutoFit/>
          </a:bodyPr>
          <a:lstStyle/>
          <a:p>
            <a:r>
              <a:rPr lang="en-US" sz="3200" dirty="0"/>
              <a:t>d</a:t>
            </a:r>
            <a:r>
              <a:rPr lang="en-US" sz="3200" dirty="0" smtClean="0"/>
              <a:t>)</a:t>
            </a:r>
            <a:endParaRPr lang="en-US" sz="3200" dirty="0"/>
          </a:p>
        </p:txBody>
      </p:sp>
      <p:sp>
        <p:nvSpPr>
          <p:cNvPr id="87" name="TextBox 86"/>
          <p:cNvSpPr txBox="1"/>
          <p:nvPr/>
        </p:nvSpPr>
        <p:spPr>
          <a:xfrm flipH="1">
            <a:off x="34101049" y="10353567"/>
            <a:ext cx="1239832" cy="584775"/>
          </a:xfrm>
          <a:prstGeom prst="rect">
            <a:avLst/>
          </a:prstGeom>
          <a:noFill/>
        </p:spPr>
        <p:txBody>
          <a:bodyPr wrap="square" rtlCol="0">
            <a:spAutoFit/>
          </a:bodyPr>
          <a:lstStyle/>
          <a:p>
            <a:r>
              <a:rPr lang="en-US" sz="3200" dirty="0" smtClean="0"/>
              <a:t>b)</a:t>
            </a:r>
            <a:endParaRPr lang="en-US" sz="3200" dirty="0"/>
          </a:p>
        </p:txBody>
      </p:sp>
      <p:pic>
        <p:nvPicPr>
          <p:cNvPr id="88" name="Picture 87">
            <a:extLst>
              <a:ext uri="{FF2B5EF4-FFF2-40B4-BE49-F238E27FC236}">
                <a16:creationId xmlns:a16="http://schemas.microsoft.com/office/drawing/2014/main" id="{7511B782-0DB2-49A0-9C7F-AE4F117B93F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231338" y="14864634"/>
            <a:ext cx="5053815" cy="4851036"/>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p:cNvSpPr txBox="1"/>
          <p:nvPr/>
        </p:nvSpPr>
        <p:spPr>
          <a:xfrm flipH="1">
            <a:off x="38034932" y="15211236"/>
            <a:ext cx="1239832" cy="584775"/>
          </a:xfrm>
          <a:prstGeom prst="rect">
            <a:avLst/>
          </a:prstGeom>
          <a:noFill/>
        </p:spPr>
        <p:txBody>
          <a:bodyPr wrap="square" rtlCol="0">
            <a:spAutoFit/>
          </a:bodyPr>
          <a:lstStyle/>
          <a:p>
            <a:r>
              <a:rPr lang="en-US" sz="3200" dirty="0" smtClean="0"/>
              <a:t>c)</a:t>
            </a:r>
            <a:endParaRPr lang="en-US" sz="3200" dirty="0"/>
          </a:p>
        </p:txBody>
      </p:sp>
      <p:pic>
        <p:nvPicPr>
          <p:cNvPr id="28" name="Picture 27"/>
          <p:cNvPicPr>
            <a:picLocks noChangeAspect="1"/>
          </p:cNvPicPr>
          <p:nvPr/>
        </p:nvPicPr>
        <p:blipFill>
          <a:blip r:embed="rId17"/>
          <a:stretch>
            <a:fillRect/>
          </a:stretch>
        </p:blipFill>
        <p:spPr>
          <a:xfrm>
            <a:off x="36060490" y="4780093"/>
            <a:ext cx="7648575" cy="2600325"/>
          </a:xfrm>
          <a:prstGeom prst="rect">
            <a:avLst/>
          </a:prstGeom>
        </p:spPr>
      </p:pic>
      <p:pic>
        <p:nvPicPr>
          <p:cNvPr id="31" name="Picture 30"/>
          <p:cNvPicPr>
            <a:picLocks noChangeAspect="1"/>
          </p:cNvPicPr>
          <p:nvPr/>
        </p:nvPicPr>
        <p:blipFill>
          <a:blip r:embed="rId18"/>
          <a:stretch>
            <a:fillRect/>
          </a:stretch>
        </p:blipFill>
        <p:spPr>
          <a:xfrm>
            <a:off x="36022736" y="6810263"/>
            <a:ext cx="4867275" cy="1095375"/>
          </a:xfrm>
          <a:prstGeom prst="rect">
            <a:avLst/>
          </a:prstGeom>
        </p:spPr>
      </p:pic>
      <p:sp>
        <p:nvSpPr>
          <p:cNvPr id="32" name="TextBox 31"/>
          <p:cNvSpPr txBox="1"/>
          <p:nvPr/>
        </p:nvSpPr>
        <p:spPr>
          <a:xfrm flipH="1">
            <a:off x="40933688" y="6524155"/>
            <a:ext cx="2813131" cy="1938992"/>
          </a:xfrm>
          <a:prstGeom prst="rect">
            <a:avLst/>
          </a:prstGeom>
          <a:noFill/>
        </p:spPr>
        <p:txBody>
          <a:bodyPr wrap="square" rtlCol="0">
            <a:spAutoFit/>
          </a:bodyPr>
          <a:lstStyle/>
          <a:p>
            <a:r>
              <a:rPr lang="en-US" sz="4000" dirty="0" err="1" smtClean="0"/>
              <a:t>GaN</a:t>
            </a:r>
            <a:r>
              <a:rPr lang="en-US" sz="4000" dirty="0" smtClean="0"/>
              <a:t> is a known blue-light emitter</a:t>
            </a:r>
            <a:endParaRPr lang="en-US" sz="4000" dirty="0"/>
          </a:p>
        </p:txBody>
      </p:sp>
      <p:sp>
        <p:nvSpPr>
          <p:cNvPr id="34" name="TextBox 33"/>
          <p:cNvSpPr txBox="1"/>
          <p:nvPr/>
        </p:nvSpPr>
        <p:spPr>
          <a:xfrm>
            <a:off x="29457728" y="19816694"/>
            <a:ext cx="13914265" cy="1323439"/>
          </a:xfrm>
          <a:prstGeom prst="rect">
            <a:avLst/>
          </a:prstGeom>
          <a:noFill/>
        </p:spPr>
        <p:txBody>
          <a:bodyPr wrap="square" rtlCol="0">
            <a:spAutoFit/>
          </a:bodyPr>
          <a:lstStyle/>
          <a:p>
            <a:pPr marL="457200" indent="-457200">
              <a:buFont typeface="Arial" panose="020B0604020202020204" pitchFamily="34" charset="0"/>
              <a:buChar char="•"/>
            </a:pPr>
            <a:r>
              <a:rPr lang="en-US" sz="4000" dirty="0" smtClean="0"/>
              <a:t>Au only observed when on surface (like Figure 3a, 3d)</a:t>
            </a:r>
          </a:p>
          <a:p>
            <a:pPr marL="457200" indent="-457200">
              <a:buFont typeface="Arial" panose="020B0604020202020204" pitchFamily="34" charset="0"/>
              <a:buChar char="•"/>
            </a:pPr>
            <a:r>
              <a:rPr lang="en-US" sz="4000" dirty="0" smtClean="0"/>
              <a:t>Nitrogen present – likely </a:t>
            </a:r>
            <a:r>
              <a:rPr lang="en-US" sz="4000" dirty="0" err="1" smtClean="0"/>
              <a:t>GaN</a:t>
            </a:r>
            <a:r>
              <a:rPr lang="en-US" sz="4000" dirty="0" smtClean="0"/>
              <a:t> formed from N</a:t>
            </a:r>
            <a:r>
              <a:rPr lang="en-US" sz="4000" baseline="-25000" dirty="0" smtClean="0"/>
              <a:t>2</a:t>
            </a:r>
            <a:r>
              <a:rPr lang="en-US" sz="4000" dirty="0" smtClean="0"/>
              <a:t> presence in air</a:t>
            </a:r>
            <a:endParaRPr lang="en-US" sz="4000" dirty="0"/>
          </a:p>
        </p:txBody>
      </p:sp>
      <p:pic>
        <p:nvPicPr>
          <p:cNvPr id="36" name="Picture 35"/>
          <p:cNvPicPr>
            <a:picLocks noChangeAspect="1"/>
          </p:cNvPicPr>
          <p:nvPr/>
        </p:nvPicPr>
        <p:blipFill>
          <a:blip r:embed="rId19"/>
          <a:stretch>
            <a:fillRect/>
          </a:stretch>
        </p:blipFill>
        <p:spPr>
          <a:xfrm>
            <a:off x="13487153" y="24556372"/>
            <a:ext cx="9324975" cy="7734300"/>
          </a:xfrm>
          <a:prstGeom prst="rect">
            <a:avLst/>
          </a:prstGeom>
        </p:spPr>
      </p:pic>
    </p:spTree>
    <p:extLst>
      <p:ext uri="{BB962C8B-B14F-4D97-AF65-F5344CB8AC3E}">
        <p14:creationId xmlns:p14="http://schemas.microsoft.com/office/powerpoint/2010/main" val="499288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21880</TotalTime>
  <Words>881</Words>
  <Application>Microsoft Office PowerPoint</Application>
  <PresentationFormat>Custom</PresentationFormat>
  <Paragraphs>91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Calibri</vt:lpstr>
      <vt:lpstr>Cambria Math</vt:lpstr>
      <vt:lpstr>Times New Roman</vt:lpstr>
      <vt:lpstr>Office Theme</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Gundlachgroup</dc:creator>
  <cp:lastModifiedBy>Pruthvi Banginwar</cp:lastModifiedBy>
  <cp:revision>361</cp:revision>
  <dcterms:created xsi:type="dcterms:W3CDTF">2013-09-05T18:38:44Z</dcterms:created>
  <dcterms:modified xsi:type="dcterms:W3CDTF">2019-08-09T20:37:14Z</dcterms:modified>
</cp:coreProperties>
</file>